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81" r:id="rId3"/>
    <p:sldId id="378" r:id="rId4"/>
    <p:sldId id="372" r:id="rId5"/>
    <p:sldId id="384" r:id="rId6"/>
    <p:sldId id="345" r:id="rId7"/>
    <p:sldId id="385" r:id="rId8"/>
    <p:sldId id="386" r:id="rId9"/>
    <p:sldId id="38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42" autoAdjust="0"/>
    <p:restoredTop sz="92172" autoAdjust="0"/>
  </p:normalViewPr>
  <p:slideViewPr>
    <p:cSldViewPr>
      <p:cViewPr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C0277-BA97-4252-88DB-BA6722470C9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962344-334E-49BD-B93C-80010DB59224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Отделение по реабилитации и развитию</a:t>
          </a:r>
          <a:endParaRPr lang="ru-RU" sz="4000" b="1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9CABBD-1CBC-4693-A577-8A8E936F712D}" type="parTrans" cxnId="{B914D254-E92C-4718-8709-11211AEFA95D}">
      <dgm:prSet/>
      <dgm:spPr/>
      <dgm:t>
        <a:bodyPr/>
        <a:lstStyle/>
        <a:p>
          <a:endParaRPr lang="ru-RU"/>
        </a:p>
      </dgm:t>
    </dgm:pt>
    <dgm:pt modelId="{7EA2CA7F-23CF-40E1-857E-24E487EEC4F0}" type="sibTrans" cxnId="{B914D254-E92C-4718-8709-11211AEFA95D}">
      <dgm:prSet/>
      <dgm:spPr/>
      <dgm:t>
        <a:bodyPr/>
        <a:lstStyle/>
        <a:p>
          <a:endParaRPr lang="ru-RU"/>
        </a:p>
      </dgm:t>
    </dgm:pt>
    <dgm:pt modelId="{7FFF8E12-49EC-4B8B-8F46-8A3F0B137082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Отделение </a:t>
          </a:r>
          <a:r>
            <a:rPr lang="ru-RU" sz="3600" b="1" dirty="0" smtClean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социальной и постинтернатной адаптации</a:t>
          </a:r>
          <a:endParaRPr lang="ru-RU" sz="3600" b="1" dirty="0">
            <a:solidFill>
              <a:schemeClr val="bg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CB4FE6-E44B-41FA-BF4B-8F04175079B7}" type="parTrans" cxnId="{2C9DE1BC-8DE3-4D31-8E17-66B530166803}">
      <dgm:prSet/>
      <dgm:spPr/>
      <dgm:t>
        <a:bodyPr/>
        <a:lstStyle/>
        <a:p>
          <a:endParaRPr lang="ru-RU"/>
        </a:p>
      </dgm:t>
    </dgm:pt>
    <dgm:pt modelId="{2219C2C8-54CE-4725-B0D1-057FC0AA3619}" type="sibTrans" cxnId="{2C9DE1BC-8DE3-4D31-8E17-66B530166803}">
      <dgm:prSet/>
      <dgm:spPr/>
      <dgm:t>
        <a:bodyPr/>
        <a:lstStyle/>
        <a:p>
          <a:endParaRPr lang="ru-RU"/>
        </a:p>
      </dgm:t>
    </dgm:pt>
    <dgm:pt modelId="{357EAEF3-85E7-4870-9E45-5A7806450D36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Дистанционное сопровождение выпускников</a:t>
          </a:r>
          <a:endParaRPr lang="ru-RU" sz="4000" b="1" dirty="0">
            <a:solidFill>
              <a:schemeClr val="bg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DEA083-5466-4507-A598-4D821C7F7AF0}" type="parTrans" cxnId="{EE72C72E-038F-4656-A186-209D5EE35E37}">
      <dgm:prSet/>
      <dgm:spPr/>
      <dgm:t>
        <a:bodyPr/>
        <a:lstStyle/>
        <a:p>
          <a:endParaRPr lang="ru-RU"/>
        </a:p>
      </dgm:t>
    </dgm:pt>
    <dgm:pt modelId="{2A3639A7-F8D0-4DA5-AD1B-C6D3ADCD03AF}" type="sibTrans" cxnId="{EE72C72E-038F-4656-A186-209D5EE35E37}">
      <dgm:prSet/>
      <dgm:spPr/>
      <dgm:t>
        <a:bodyPr/>
        <a:lstStyle/>
        <a:p>
          <a:endParaRPr lang="ru-RU"/>
        </a:p>
      </dgm:t>
    </dgm:pt>
    <dgm:pt modelId="{EF972EBE-FF22-415A-8A7B-2049F1B246B7}" type="pres">
      <dgm:prSet presAssocID="{A2CC0277-BA97-4252-88DB-BA6722470C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E9325D-ED13-45AD-933E-39AA6FF7092C}" type="pres">
      <dgm:prSet presAssocID="{357EAEF3-85E7-4870-9E45-5A7806450D36}" presName="boxAndChildren" presStyleCnt="0"/>
      <dgm:spPr/>
    </dgm:pt>
    <dgm:pt modelId="{017D165D-60D1-4D8D-9D9D-F059430947DB}" type="pres">
      <dgm:prSet presAssocID="{357EAEF3-85E7-4870-9E45-5A7806450D36}" presName="parentTextBox" presStyleLbl="node1" presStyleIdx="0" presStyleCnt="3"/>
      <dgm:spPr/>
      <dgm:t>
        <a:bodyPr/>
        <a:lstStyle/>
        <a:p>
          <a:endParaRPr lang="ru-RU"/>
        </a:p>
      </dgm:t>
    </dgm:pt>
    <dgm:pt modelId="{4B1C9238-C0D7-462D-BA58-8E8692247A55}" type="pres">
      <dgm:prSet presAssocID="{2219C2C8-54CE-4725-B0D1-057FC0AA3619}" presName="sp" presStyleCnt="0"/>
      <dgm:spPr/>
    </dgm:pt>
    <dgm:pt modelId="{08DD91D5-0019-4DBB-B5B4-497CD27664C4}" type="pres">
      <dgm:prSet presAssocID="{7FFF8E12-49EC-4B8B-8F46-8A3F0B137082}" presName="arrowAndChildren" presStyleCnt="0"/>
      <dgm:spPr/>
    </dgm:pt>
    <dgm:pt modelId="{F6A25FBA-1F9C-49B1-BCFA-3124D3E7F74D}" type="pres">
      <dgm:prSet presAssocID="{7FFF8E12-49EC-4B8B-8F46-8A3F0B13708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49BEF01-6707-4B1D-840B-16BD2B6DBB26}" type="pres">
      <dgm:prSet presAssocID="{7EA2CA7F-23CF-40E1-857E-24E487EEC4F0}" presName="sp" presStyleCnt="0"/>
      <dgm:spPr/>
    </dgm:pt>
    <dgm:pt modelId="{FDF417C7-3095-4C22-A983-B83F3612C9FF}" type="pres">
      <dgm:prSet presAssocID="{F4962344-334E-49BD-B93C-80010DB59224}" presName="arrowAndChildren" presStyleCnt="0"/>
      <dgm:spPr/>
    </dgm:pt>
    <dgm:pt modelId="{6FD3D908-8705-4D70-9D73-71540453ED3E}" type="pres">
      <dgm:prSet presAssocID="{F4962344-334E-49BD-B93C-80010DB59224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CE5F5D96-467A-4DDB-A0BC-B0EE907EF754}" type="presOf" srcId="{357EAEF3-85E7-4870-9E45-5A7806450D36}" destId="{017D165D-60D1-4D8D-9D9D-F059430947DB}" srcOrd="0" destOrd="0" presId="urn:microsoft.com/office/officeart/2005/8/layout/process4"/>
    <dgm:cxn modelId="{2CFCE883-3EE0-4362-9576-DEB857C2E3FD}" type="presOf" srcId="{A2CC0277-BA97-4252-88DB-BA6722470C9B}" destId="{EF972EBE-FF22-415A-8A7B-2049F1B246B7}" srcOrd="0" destOrd="0" presId="urn:microsoft.com/office/officeart/2005/8/layout/process4"/>
    <dgm:cxn modelId="{2C9DE1BC-8DE3-4D31-8E17-66B530166803}" srcId="{A2CC0277-BA97-4252-88DB-BA6722470C9B}" destId="{7FFF8E12-49EC-4B8B-8F46-8A3F0B137082}" srcOrd="1" destOrd="0" parTransId="{40CB4FE6-E44B-41FA-BF4B-8F04175079B7}" sibTransId="{2219C2C8-54CE-4725-B0D1-057FC0AA3619}"/>
    <dgm:cxn modelId="{4EDD2875-6ED6-4813-B356-027327838441}" type="presOf" srcId="{7FFF8E12-49EC-4B8B-8F46-8A3F0B137082}" destId="{F6A25FBA-1F9C-49B1-BCFA-3124D3E7F74D}" srcOrd="0" destOrd="0" presId="urn:microsoft.com/office/officeart/2005/8/layout/process4"/>
    <dgm:cxn modelId="{DBF70580-880D-47A9-9999-401DD4629E17}" type="presOf" srcId="{F4962344-334E-49BD-B93C-80010DB59224}" destId="{6FD3D908-8705-4D70-9D73-71540453ED3E}" srcOrd="0" destOrd="0" presId="urn:microsoft.com/office/officeart/2005/8/layout/process4"/>
    <dgm:cxn modelId="{B914D254-E92C-4718-8709-11211AEFA95D}" srcId="{A2CC0277-BA97-4252-88DB-BA6722470C9B}" destId="{F4962344-334E-49BD-B93C-80010DB59224}" srcOrd="0" destOrd="0" parTransId="{C09CABBD-1CBC-4693-A577-8A8E936F712D}" sibTransId="{7EA2CA7F-23CF-40E1-857E-24E487EEC4F0}"/>
    <dgm:cxn modelId="{EE72C72E-038F-4656-A186-209D5EE35E37}" srcId="{A2CC0277-BA97-4252-88DB-BA6722470C9B}" destId="{357EAEF3-85E7-4870-9E45-5A7806450D36}" srcOrd="2" destOrd="0" parTransId="{E5DEA083-5466-4507-A598-4D821C7F7AF0}" sibTransId="{2A3639A7-F8D0-4DA5-AD1B-C6D3ADCD03AF}"/>
    <dgm:cxn modelId="{8CC3E482-AF12-4188-B971-85C2DD581548}" type="presParOf" srcId="{EF972EBE-FF22-415A-8A7B-2049F1B246B7}" destId="{C6E9325D-ED13-45AD-933E-39AA6FF7092C}" srcOrd="0" destOrd="0" presId="urn:microsoft.com/office/officeart/2005/8/layout/process4"/>
    <dgm:cxn modelId="{30CA9E53-AAA1-4D31-8D12-5AA4841462CC}" type="presParOf" srcId="{C6E9325D-ED13-45AD-933E-39AA6FF7092C}" destId="{017D165D-60D1-4D8D-9D9D-F059430947DB}" srcOrd="0" destOrd="0" presId="urn:microsoft.com/office/officeart/2005/8/layout/process4"/>
    <dgm:cxn modelId="{F88A0DAD-85F7-49CD-B9DA-50FEC7FECEE1}" type="presParOf" srcId="{EF972EBE-FF22-415A-8A7B-2049F1B246B7}" destId="{4B1C9238-C0D7-462D-BA58-8E8692247A55}" srcOrd="1" destOrd="0" presId="urn:microsoft.com/office/officeart/2005/8/layout/process4"/>
    <dgm:cxn modelId="{4B45C575-4ECE-4CA8-AA26-242F766089C3}" type="presParOf" srcId="{EF972EBE-FF22-415A-8A7B-2049F1B246B7}" destId="{08DD91D5-0019-4DBB-B5B4-497CD27664C4}" srcOrd="2" destOrd="0" presId="urn:microsoft.com/office/officeart/2005/8/layout/process4"/>
    <dgm:cxn modelId="{5443205D-5DCE-4F64-820C-1B1439820F2C}" type="presParOf" srcId="{08DD91D5-0019-4DBB-B5B4-497CD27664C4}" destId="{F6A25FBA-1F9C-49B1-BCFA-3124D3E7F74D}" srcOrd="0" destOrd="0" presId="urn:microsoft.com/office/officeart/2005/8/layout/process4"/>
    <dgm:cxn modelId="{285E2720-AC6D-47C1-A1F3-07EC64905D67}" type="presParOf" srcId="{EF972EBE-FF22-415A-8A7B-2049F1B246B7}" destId="{A49BEF01-6707-4B1D-840B-16BD2B6DBB26}" srcOrd="3" destOrd="0" presId="urn:microsoft.com/office/officeart/2005/8/layout/process4"/>
    <dgm:cxn modelId="{4CAAA696-CAF7-43CA-8D32-02194C0ACBAD}" type="presParOf" srcId="{EF972EBE-FF22-415A-8A7B-2049F1B246B7}" destId="{FDF417C7-3095-4C22-A983-B83F3612C9FF}" srcOrd="4" destOrd="0" presId="urn:microsoft.com/office/officeart/2005/8/layout/process4"/>
    <dgm:cxn modelId="{A7D676F6-9347-4E61-A747-70E33B266A1B}" type="presParOf" srcId="{FDF417C7-3095-4C22-A983-B83F3612C9FF}" destId="{6FD3D908-8705-4D70-9D73-71540453ED3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7D165D-60D1-4D8D-9D9D-F059430947DB}">
      <dsp:nvSpPr>
        <dsp:cNvPr id="0" name=""/>
        <dsp:cNvSpPr/>
      </dsp:nvSpPr>
      <dsp:spPr>
        <a:xfrm>
          <a:off x="0" y="3872251"/>
          <a:ext cx="8568952" cy="1270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Дистанционное сопровождение выпускников</a:t>
          </a:r>
          <a:endParaRPr lang="ru-RU" sz="4000" b="1" kern="1200" dirty="0">
            <a:solidFill>
              <a:schemeClr val="bg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872251"/>
        <a:ext cx="8568952" cy="1270959"/>
      </dsp:txXfrm>
    </dsp:sp>
    <dsp:sp modelId="{F6A25FBA-1F9C-49B1-BCFA-3124D3E7F74D}">
      <dsp:nvSpPr>
        <dsp:cNvPr id="0" name=""/>
        <dsp:cNvSpPr/>
      </dsp:nvSpPr>
      <dsp:spPr>
        <a:xfrm rot="10800000">
          <a:off x="0" y="1936580"/>
          <a:ext cx="8568952" cy="195473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Отделение </a:t>
          </a:r>
          <a:r>
            <a:rPr lang="ru-RU" sz="3600" b="1" kern="1200" dirty="0" smtClean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социальной и постинтернатной адаптации</a:t>
          </a:r>
          <a:endParaRPr lang="ru-RU" sz="3600" b="1" kern="1200" dirty="0">
            <a:solidFill>
              <a:schemeClr val="bg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936580"/>
        <a:ext cx="8568952" cy="1954735"/>
      </dsp:txXfrm>
    </dsp:sp>
    <dsp:sp modelId="{6FD3D908-8705-4D70-9D73-71540453ED3E}">
      <dsp:nvSpPr>
        <dsp:cNvPr id="0" name=""/>
        <dsp:cNvSpPr/>
      </dsp:nvSpPr>
      <dsp:spPr>
        <a:xfrm rot="10800000">
          <a:off x="0" y="909"/>
          <a:ext cx="8568952" cy="195473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Отделение по реабилитации и развитию</a:t>
          </a:r>
          <a:endParaRPr lang="ru-RU" sz="4000" b="1" kern="120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909"/>
        <a:ext cx="8568952" cy="1954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210DA-B3F3-42D1-872A-BB21C87B8C28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2D86-98EA-4146-A73A-A9E64C5AE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C6994-15BE-4429-9D12-AD1EB99443C5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0BF3D-C81C-49EB-9C00-2758710E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87B8-5E69-47C7-88E5-135666E59269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FC116-C293-4EBF-9478-15BAE7229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C28D-BE60-41FC-8634-08C734135D05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1A2C3-0085-4FC8-87A0-7E7B4AA36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C94A9-BF66-4136-8208-BD4EC6F240FD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14E0-90D3-4411-A082-37CAE0663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2A69-FEC9-4900-9BB3-9DCD9F7564AD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77AD5-98AA-4BA0-9BE6-CF701C1DC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227C4-47E0-417C-8182-697FF86CDF8B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4A7F-D870-4602-9158-D0604628E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94641-FFF4-4D37-993D-0A89CE68A9C2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E70D7-89C4-414E-B698-8CAE9DF6F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E29B-F44F-4E3C-87D8-4D080862B9A6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C17F-BF82-4996-83F5-FB4B52240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BE11-2B3B-4C29-8203-611AEA909523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96B4-8387-4B54-A30A-30A7277A3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7D89-A366-48CA-B9B3-C14A65CEDAA5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77AE-50B7-4205-8E69-50069704B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50F7-3D89-42A7-BE89-0228790B6582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A295-8CCF-4608-B38D-77229A7BE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C6C3-2502-4B8E-8DF3-590F5A87D6B7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B589-28F3-4388-9151-280CC5872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E331AF-1F78-4686-9112-970A2387B46A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1E4836-10F6-4CD6-8C90-9EDC46229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6696744" cy="1628800"/>
          </a:xfrm>
        </p:spPr>
        <p:txBody>
          <a:bodyPr/>
          <a:lstStyle/>
          <a:p>
            <a:r>
              <a:rPr lang="ru-RU" sz="15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ОБЛАСТНОЕ ОБРАЗОВАТЕЛЬНОЕ УЧРЕЖДЕНИЕ</a:t>
            </a:r>
            <a:b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ДЛЯ ДЕТЕЙ - СИРОТ И ДЕТЕЙ, ОСТАВШИХСЯ БЕЗ ПОПЕЧЕНИЯ РОДИТЕЛЕЙ,</a:t>
            </a:r>
            <a:b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«МУРМАНСКИЙ ЦЕНТР ПОМОЩИ ДЕТЯМ, </a:t>
            </a:r>
            <a:b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ОСТАВШИМСЯ БЕЗ ПОПЕЧЕНИЯ РОДИТЕЛЕЙ, «РОВЕСНИК»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Main\Desktop\к семинару\фото к презентации\4037724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2123728" cy="1340768"/>
          </a:xfrm>
          <a:prstGeom prst="rect">
            <a:avLst/>
          </a:prstGeom>
          <a:noFill/>
        </p:spPr>
      </p:pic>
      <p:pic>
        <p:nvPicPr>
          <p:cNvPr id="1028" name="Picture 4" descr="C:\Users\Main\Desktop\к семинару\фото к презентации\40376919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4644008" cy="29109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1700808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Инновационные формы работы с выпускниками детских домов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332656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small" dirty="0" smtClean="0">
                <a:latin typeface="Times New Roman" pitchFamily="18" charset="0"/>
                <a:cs typeface="Times New Roman" pitchFamily="18" charset="0"/>
              </a:rPr>
              <a:t>Структура Центра:</a:t>
            </a:r>
            <a:endParaRPr lang="ru-RU" sz="3200" cap="sm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1268760"/>
          <a:ext cx="8568952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C:\Users\Main\Desktop\к семинару\фото к презентации\4037724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08920"/>
            <a:ext cx="2952328" cy="19442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0" y="549729"/>
            <a:ext cx="9144000" cy="6308271"/>
            <a:chOff x="144" y="624"/>
            <a:chExt cx="5376" cy="3660"/>
          </a:xfrm>
        </p:grpSpPr>
        <p:sp>
          <p:nvSpPr>
            <p:cNvPr id="10" name="AutoShape 46"/>
            <p:cNvSpPr>
              <a:spLocks noChangeArrowheads="1"/>
            </p:cNvSpPr>
            <p:nvPr/>
          </p:nvSpPr>
          <p:spPr bwMode="auto">
            <a:xfrm>
              <a:off x="3378" y="624"/>
              <a:ext cx="1782" cy="710"/>
            </a:xfrm>
            <a:prstGeom prst="cloudCallout">
              <a:avLst>
                <a:gd name="adj1" fmla="val -31838"/>
                <a:gd name="adj2" fmla="val 174218"/>
              </a:avLst>
            </a:prstGeom>
            <a:gradFill rotWithShape="0">
              <a:gsLst>
                <a:gs pos="0">
                  <a:srgbClr val="FAB2B9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" name="AutoShape 53"/>
            <p:cNvSpPr>
              <a:spLocks noChangeArrowheads="1"/>
            </p:cNvSpPr>
            <p:nvPr/>
          </p:nvSpPr>
          <p:spPr bwMode="auto">
            <a:xfrm>
              <a:off x="144" y="3507"/>
              <a:ext cx="1469" cy="626"/>
            </a:xfrm>
            <a:prstGeom prst="cloudCallout">
              <a:avLst>
                <a:gd name="adj1" fmla="val 102954"/>
                <a:gd name="adj2" fmla="val 21759"/>
              </a:avLst>
            </a:prstGeom>
            <a:gradFill rotWithShape="0">
              <a:gsLst>
                <a:gs pos="0">
                  <a:srgbClr val="FAB2B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dirty="0" smtClean="0">
                  <a:solidFill>
                    <a:srgbClr val="561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Прокуратура МО</a:t>
              </a:r>
              <a:endParaRPr lang="ru-RU" dirty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" name="AutoShape 52"/>
            <p:cNvSpPr>
              <a:spLocks noChangeArrowheads="1"/>
            </p:cNvSpPr>
            <p:nvPr/>
          </p:nvSpPr>
          <p:spPr bwMode="auto">
            <a:xfrm>
              <a:off x="1647" y="3465"/>
              <a:ext cx="1185" cy="671"/>
            </a:xfrm>
            <a:prstGeom prst="cloudCallout">
              <a:avLst>
                <a:gd name="adj1" fmla="val 82792"/>
                <a:gd name="adj2" fmla="val -41204"/>
              </a:avLst>
            </a:prstGeom>
            <a:gradFill rotWithShape="0">
              <a:gsLst>
                <a:gs pos="0">
                  <a:srgbClr val="FAB2B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dirty="0">
                <a:solidFill>
                  <a:srgbClr val="561D00"/>
                </a:solidFill>
                <a:latin typeface="Times New Roman" pitchFamily="18" charset="0"/>
              </a:endParaRPr>
            </a:p>
          </p:txBody>
        </p:sp>
        <p:sp>
          <p:nvSpPr>
            <p:cNvPr id="5" name="AutoShape 51"/>
            <p:cNvSpPr>
              <a:spLocks noChangeArrowheads="1"/>
            </p:cNvSpPr>
            <p:nvPr/>
          </p:nvSpPr>
          <p:spPr bwMode="auto">
            <a:xfrm>
              <a:off x="3933" y="3552"/>
              <a:ext cx="1587" cy="732"/>
            </a:xfrm>
            <a:prstGeom prst="cloudCallout">
              <a:avLst>
                <a:gd name="adj1" fmla="val -81921"/>
                <a:gd name="adj2" fmla="val -17046"/>
              </a:avLst>
            </a:prstGeom>
            <a:gradFill rotWithShape="0">
              <a:gsLst>
                <a:gs pos="0">
                  <a:srgbClr val="FAB2B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50"/>
            <p:cNvSpPr>
              <a:spLocks noChangeArrowheads="1"/>
            </p:cNvSpPr>
            <p:nvPr/>
          </p:nvSpPr>
          <p:spPr bwMode="auto">
            <a:xfrm>
              <a:off x="3763" y="2668"/>
              <a:ext cx="1673" cy="870"/>
            </a:xfrm>
            <a:prstGeom prst="cloudCallout">
              <a:avLst>
                <a:gd name="adj1" fmla="val -66486"/>
                <a:gd name="adj2" fmla="val 35185"/>
              </a:avLst>
            </a:prstGeom>
            <a:gradFill rotWithShape="0">
              <a:gsLst>
                <a:gs pos="0">
                  <a:srgbClr val="FAB2B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200" dirty="0">
                <a:solidFill>
                  <a:srgbClr val="561D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49"/>
            <p:cNvSpPr>
              <a:spLocks noChangeArrowheads="1"/>
            </p:cNvSpPr>
            <p:nvPr/>
          </p:nvSpPr>
          <p:spPr bwMode="auto">
            <a:xfrm rot="10800000" flipV="1">
              <a:off x="2888" y="3606"/>
              <a:ext cx="966" cy="539"/>
            </a:xfrm>
            <a:prstGeom prst="cloudCallout">
              <a:avLst>
                <a:gd name="adj1" fmla="val -79708"/>
                <a:gd name="adj2" fmla="val 77083"/>
              </a:avLst>
            </a:prstGeom>
            <a:gradFill rotWithShape="0">
              <a:gsLst>
                <a:gs pos="0">
                  <a:srgbClr val="FAB2B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dirty="0" smtClean="0">
                  <a:solidFill>
                    <a:srgbClr val="561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Отель «Азимут»</a:t>
              </a:r>
              <a:endParaRPr lang="ru-RU" dirty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8" name="AutoShape 48"/>
            <p:cNvSpPr>
              <a:spLocks noChangeArrowheads="1"/>
            </p:cNvSpPr>
            <p:nvPr/>
          </p:nvSpPr>
          <p:spPr bwMode="auto">
            <a:xfrm>
              <a:off x="3806" y="1922"/>
              <a:ext cx="1524" cy="788"/>
            </a:xfrm>
            <a:prstGeom prst="cloudCallout">
              <a:avLst>
                <a:gd name="adj1" fmla="val -46194"/>
                <a:gd name="adj2" fmla="val 65509"/>
              </a:avLst>
            </a:prstGeom>
            <a:gradFill rotWithShape="0">
              <a:gsLst>
                <a:gs pos="0">
                  <a:srgbClr val="FAB2B9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dirty="0">
                <a:solidFill>
                  <a:srgbClr val="561D00"/>
                </a:solidFill>
                <a:latin typeface="Times New Roman" pitchFamily="18" charset="0"/>
              </a:endParaRPr>
            </a:p>
          </p:txBody>
        </p:sp>
        <p:sp>
          <p:nvSpPr>
            <p:cNvPr id="9" name="AutoShape 47"/>
            <p:cNvSpPr>
              <a:spLocks noChangeArrowheads="1"/>
            </p:cNvSpPr>
            <p:nvPr/>
          </p:nvSpPr>
          <p:spPr bwMode="auto">
            <a:xfrm>
              <a:off x="3630" y="1342"/>
              <a:ext cx="1596" cy="580"/>
            </a:xfrm>
            <a:prstGeom prst="cloudCallout">
              <a:avLst>
                <a:gd name="adj1" fmla="val -32000"/>
                <a:gd name="adj2" fmla="val 115106"/>
              </a:avLst>
            </a:prstGeom>
            <a:gradFill rotWithShape="0">
              <a:gsLst>
                <a:gs pos="0">
                  <a:srgbClr val="FAB2B9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dirty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1" name="AutoShape 45"/>
            <p:cNvSpPr>
              <a:spLocks noChangeArrowheads="1"/>
            </p:cNvSpPr>
            <p:nvPr/>
          </p:nvSpPr>
          <p:spPr bwMode="auto">
            <a:xfrm>
              <a:off x="144" y="2751"/>
              <a:ext cx="1799" cy="691"/>
            </a:xfrm>
            <a:prstGeom prst="cloudCallout">
              <a:avLst>
                <a:gd name="adj1" fmla="val 70981"/>
                <a:gd name="adj2" fmla="val 79690"/>
              </a:avLst>
            </a:prstGeom>
            <a:gradFill rotWithShape="0">
              <a:gsLst>
                <a:gs pos="0">
                  <a:srgbClr val="FAB2B9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200" dirty="0">
                <a:solidFill>
                  <a:srgbClr val="561D00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43"/>
            <p:cNvSpPr>
              <a:spLocks noChangeArrowheads="1"/>
            </p:cNvSpPr>
            <p:nvPr/>
          </p:nvSpPr>
          <p:spPr bwMode="auto">
            <a:xfrm>
              <a:off x="1985" y="749"/>
              <a:ext cx="1270" cy="989"/>
            </a:xfrm>
            <a:prstGeom prst="cloudCallout">
              <a:avLst>
                <a:gd name="adj1" fmla="val 48708"/>
                <a:gd name="adj2" fmla="val 96875"/>
              </a:avLst>
            </a:prstGeom>
            <a:gradFill rotWithShape="0">
              <a:gsLst>
                <a:gs pos="0">
                  <a:srgbClr val="FAB2B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latin typeface="Times New Roman" pitchFamily="18" charset="0"/>
              </a:endParaRPr>
            </a:p>
          </p:txBody>
        </p:sp>
        <p:sp>
          <p:nvSpPr>
            <p:cNvPr id="14" name="AutoShape 42"/>
            <p:cNvSpPr>
              <a:spLocks noChangeArrowheads="1"/>
            </p:cNvSpPr>
            <p:nvPr/>
          </p:nvSpPr>
          <p:spPr bwMode="auto">
            <a:xfrm>
              <a:off x="144" y="791"/>
              <a:ext cx="1714" cy="1044"/>
            </a:xfrm>
            <a:prstGeom prst="cloudCallout">
              <a:avLst>
                <a:gd name="adj1" fmla="val 47639"/>
                <a:gd name="adj2" fmla="val 90833"/>
              </a:avLst>
            </a:prstGeom>
            <a:gradFill rotWithShape="0">
              <a:gsLst>
                <a:gs pos="0">
                  <a:srgbClr val="FAB2B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 eaLnBrk="0" hangingPunct="0"/>
              <a:endParaRPr lang="ru-RU" sz="1400" dirty="0">
                <a:solidFill>
                  <a:srgbClr val="561D00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80" y="1584"/>
              <a:ext cx="1344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1728" y="1104"/>
              <a:ext cx="100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2784" y="768"/>
              <a:ext cx="13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10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3936" y="1728"/>
              <a:ext cx="1152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224" y="2304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4176" y="3120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2324" y="3089"/>
              <a:ext cx="172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546" y="3590"/>
              <a:ext cx="122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228" y="3414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384" y="2736"/>
              <a:ext cx="10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240" y="2160"/>
              <a:ext cx="1407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endParaRPr lang="ru-RU" sz="1600" dirty="0">
                <a:solidFill>
                  <a:srgbClr val="561D00"/>
                </a:solidFill>
                <a:latin typeface="Arial" charset="0"/>
              </a:endParaRPr>
            </a:p>
          </p:txBody>
        </p:sp>
        <p:sp>
          <p:nvSpPr>
            <p:cNvPr id="12" name="AutoShape 44"/>
            <p:cNvSpPr>
              <a:spLocks noChangeArrowheads="1"/>
            </p:cNvSpPr>
            <p:nvPr/>
          </p:nvSpPr>
          <p:spPr bwMode="auto">
            <a:xfrm>
              <a:off x="144" y="1961"/>
              <a:ext cx="1799" cy="752"/>
            </a:xfrm>
            <a:prstGeom prst="cloudCallout">
              <a:avLst>
                <a:gd name="adj1" fmla="val 86917"/>
                <a:gd name="adj2" fmla="val 81944"/>
              </a:avLst>
            </a:prstGeom>
            <a:gradFill rotWithShape="0">
              <a:gsLst>
                <a:gs pos="0">
                  <a:srgbClr val="FAB2B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 sz="1400" dirty="0">
                <a:solidFill>
                  <a:srgbClr val="561D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79512" y="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Межведомственное взаимодействие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2996952"/>
            <a:ext cx="2843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500" dirty="0" smtClean="0">
                <a:solidFill>
                  <a:srgbClr val="561D00"/>
                </a:solidFill>
                <a:latin typeface="Times New Roman" pitchFamily="18" charset="0"/>
              </a:rPr>
              <a:t>ГОБУМП «Региональный центр взаимодействия гражданского и патриотического воспитания»</a:t>
            </a:r>
            <a:endParaRPr lang="ru-RU" sz="1500" dirty="0">
              <a:solidFill>
                <a:srgbClr val="561D00"/>
              </a:solidFill>
              <a:latin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3528" y="1052736"/>
            <a:ext cx="2376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Паломнический духовно-культурный центр Мурманской и </a:t>
            </a:r>
            <a:r>
              <a:rPr lang="ru-RU" dirty="0" err="1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Мончегорской</a:t>
            </a:r>
            <a:r>
              <a:rPr lang="ru-RU" dirty="0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епархии</a:t>
            </a:r>
            <a:endParaRPr lang="ru-RU" dirty="0">
              <a:solidFill>
                <a:srgbClr val="561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15816" y="5733256"/>
            <a:ext cx="148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Волонтеры</a:t>
            </a:r>
            <a:endParaRPr lang="ru-RU" sz="2000" dirty="0">
              <a:solidFill>
                <a:srgbClr val="561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03848" y="980728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Следственное Управление Следственного Комитета РФ</a:t>
            </a:r>
            <a:endParaRPr lang="ru-RU" dirty="0">
              <a:solidFill>
                <a:srgbClr val="561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4293096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561D00"/>
                </a:solidFill>
                <a:latin typeface="Times New Roman" pitchFamily="18" charset="0"/>
              </a:rPr>
              <a:t>Некоммерческий фонд поддержки сотрудников ФСБ МО «Щит»</a:t>
            </a:r>
            <a:endParaRPr lang="ru-RU" dirty="0">
              <a:solidFill>
                <a:srgbClr val="561D00"/>
              </a:solidFill>
              <a:latin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80112" y="692696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МБУ «Объединение молодежных центров и клубов»</a:t>
            </a:r>
            <a:endParaRPr lang="ru-RU" dirty="0">
              <a:solidFill>
                <a:srgbClr val="561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91672" y="4293096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Мурманский дом инвалидов и престарелых</a:t>
            </a:r>
            <a:endParaRPr lang="ru-RU" sz="2000" dirty="0">
              <a:solidFill>
                <a:srgbClr val="561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12160" y="1772816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Члены Попечительского совета</a:t>
            </a:r>
            <a:endParaRPr lang="ru-RU" dirty="0">
              <a:solidFill>
                <a:srgbClr val="561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00192" y="2996952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ГОБУЗ «Мурманский областной дом ребенка»</a:t>
            </a:r>
            <a:endParaRPr lang="ru-RU" dirty="0">
              <a:solidFill>
                <a:srgbClr val="561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804248" y="5733256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561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Совет ветеранов партизанских отрядов</a:t>
            </a:r>
            <a:endParaRPr lang="ru-RU" dirty="0">
              <a:solidFill>
                <a:srgbClr val="561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457200" y="5089525"/>
            <a:ext cx="8686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</a:t>
            </a:r>
            <a:r>
              <a:rPr lang="ru-RU" sz="2000" b="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</a:t>
            </a:r>
            <a:endParaRPr lang="ru-RU" sz="2000" b="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b="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</a:t>
            </a:r>
            <a:endParaRPr lang="ru-RU" sz="2000" dirty="0">
              <a:solidFill>
                <a:srgbClr val="722600"/>
              </a:solidFill>
              <a:latin typeface="Arial" charset="0"/>
              <a:cs typeface="+mn-cs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785786" y="188640"/>
            <a:ext cx="696595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solidFill>
                  <a:srgbClr val="722600"/>
                </a:solidFill>
                <a:latin typeface="Times New Roman" pitchFamily="18" charset="0"/>
                <a:cs typeface="Times New Roman" pitchFamily="18" charset="0"/>
              </a:rPr>
              <a:t>Социальный проект компании ТЕЛЕ-2.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Открытие  кабинета по развитию социально-бытовых навыков и самостоятельного обслуживания </a:t>
            </a:r>
          </a:p>
          <a:p>
            <a:pPr algn="ctr"/>
            <a:r>
              <a:rPr lang="ru-RU" dirty="0" smtClean="0">
                <a:solidFill>
                  <a:schemeClr val="accent6"/>
                </a:solidFill>
                <a:latin typeface="Arial" charset="0"/>
              </a:rPr>
              <a:t>    </a:t>
            </a:r>
            <a:endParaRPr lang="ru-RU" dirty="0">
              <a:solidFill>
                <a:schemeClr val="accent6"/>
              </a:solidFill>
              <a:latin typeface="Arial" charset="0"/>
            </a:endParaRPr>
          </a:p>
        </p:txBody>
      </p:sp>
      <p:pic>
        <p:nvPicPr>
          <p:cNvPr id="27650" name="Picture 2" descr="C:\Users\Main\Desktop\к семинару\фото к презентации\4093741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-20859920"/>
            <a:ext cx="2772000" cy="277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25400">
            <a:bevelB h="101600"/>
          </a:sp3d>
        </p:spPr>
      </p:pic>
      <p:pic>
        <p:nvPicPr>
          <p:cNvPr id="12" name="Picture 2" descr="C:\Users\Main\Desktop\к семинару\фото к презентации\4093741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44" y="-20707520"/>
            <a:ext cx="2772000" cy="277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25400">
            <a:bevelB h="101600"/>
          </a:sp3d>
        </p:spPr>
      </p:pic>
      <p:pic>
        <p:nvPicPr>
          <p:cNvPr id="2" name="Picture 2" descr="C:\Users\Main\Desktop\новости 18 ноября 2015\Фотоотчет_18.11.15_Ровесник\Фотоотчет_18.11.15_Ровесник\DSC0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4104457" cy="25200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</p:pic>
      <p:pic>
        <p:nvPicPr>
          <p:cNvPr id="1027" name="Picture 3" descr="C:\Users\Main\Desktop\новости 18 ноября 2015\Фотоотчет_18.11.15_Ровесник\Фотоотчет_18.11.15_Ровесник\DSC00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4320480" cy="244827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</p:pic>
      <p:pic>
        <p:nvPicPr>
          <p:cNvPr id="1028" name="Picture 4" descr="C:\Users\Main\Desktop\0ABCCC9E9C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484785"/>
            <a:ext cx="3024336" cy="244827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</p:pic>
      <p:pic>
        <p:nvPicPr>
          <p:cNvPr id="1029" name="Picture 5" descr="C:\Users\Main\Desktop\77hV1E_i0Q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149080"/>
            <a:ext cx="4320480" cy="250825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8509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</a:rPr>
              <a:t>Проект «Старшая сестра»</a:t>
            </a:r>
          </a:p>
        </p:txBody>
      </p:sp>
      <p:pic>
        <p:nvPicPr>
          <p:cNvPr id="7" name="Содержимое 8" descr="WP_20151126_18_01_15_Pro.jpg"/>
          <p:cNvPicPr>
            <a:picLocks noChangeAspect="1"/>
          </p:cNvPicPr>
          <p:nvPr/>
        </p:nvPicPr>
        <p:blipFill>
          <a:blip r:embed="rId2" cstate="print"/>
          <a:srcRect t="11879" b="17930"/>
          <a:stretch>
            <a:fillRect/>
          </a:stretch>
        </p:blipFill>
        <p:spPr>
          <a:xfrm>
            <a:off x="251520" y="3929066"/>
            <a:ext cx="3960440" cy="2928934"/>
          </a:xfrm>
          <a:prstGeom prst="rect">
            <a:avLst/>
          </a:prstGeom>
          <a:ln w="12700" cap="flat" cmpd="sng">
            <a:solidFill>
              <a:schemeClr val="tx1"/>
            </a:solidFill>
          </a:ln>
          <a:effectLst/>
        </p:spPr>
      </p:pic>
      <p:pic>
        <p:nvPicPr>
          <p:cNvPr id="8" name="Содержимое 6" descr="WP_20151201_16_38_59_Pro.jpg"/>
          <p:cNvPicPr>
            <a:picLocks noChangeAspect="1"/>
          </p:cNvPicPr>
          <p:nvPr/>
        </p:nvPicPr>
        <p:blipFill>
          <a:blip r:embed="rId3" cstate="print"/>
          <a:srcRect b="13598"/>
          <a:stretch>
            <a:fillRect/>
          </a:stretch>
        </p:blipFill>
        <p:spPr>
          <a:xfrm>
            <a:off x="4499992" y="3905672"/>
            <a:ext cx="4032447" cy="2952328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  <p:pic>
        <p:nvPicPr>
          <p:cNvPr id="9" name="Содержимое 5" descr="семинар1 (2).jpg"/>
          <p:cNvPicPr>
            <a:picLocks noChangeAspect="1"/>
          </p:cNvPicPr>
          <p:nvPr/>
        </p:nvPicPr>
        <p:blipFill>
          <a:blip r:embed="rId4" cstate="print"/>
          <a:srcRect t="4358" b="21246"/>
          <a:stretch>
            <a:fillRect/>
          </a:stretch>
        </p:blipFill>
        <p:spPr>
          <a:xfrm>
            <a:off x="611560" y="764704"/>
            <a:ext cx="3427458" cy="2924944"/>
          </a:xfrm>
          <a:prstGeom prst="rect">
            <a:avLst/>
          </a:prstGeom>
          <a:ln w="12700" cmpd="sng">
            <a:solidFill>
              <a:schemeClr val="tx1"/>
            </a:solidFill>
          </a:ln>
          <a:effectLst/>
        </p:spPr>
      </p:pic>
      <p:pic>
        <p:nvPicPr>
          <p:cNvPr id="10" name="Содержимое 5" descr="WP_20151208_16_37_51_Pro.jpg"/>
          <p:cNvPicPr>
            <a:picLocks noChangeAspect="1"/>
          </p:cNvPicPr>
          <p:nvPr/>
        </p:nvPicPr>
        <p:blipFill>
          <a:blip r:embed="rId5" cstate="print"/>
          <a:srcRect t="888" b="15625"/>
          <a:stretch>
            <a:fillRect/>
          </a:stretch>
        </p:blipFill>
        <p:spPr>
          <a:xfrm>
            <a:off x="4788024" y="764704"/>
            <a:ext cx="3456384" cy="2938917"/>
          </a:xfrm>
          <a:prstGeom prst="rect">
            <a:avLst/>
          </a:prstGeom>
          <a:ln w="12700" cmpd="sng">
            <a:solidFill>
              <a:schemeClr val="tx1"/>
            </a:solidFill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72008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</a:rPr>
              <a:t>Волонтеры</a:t>
            </a:r>
          </a:p>
        </p:txBody>
      </p:sp>
      <p:pic>
        <p:nvPicPr>
          <p:cNvPr id="6" name="Picture 3" descr="C:\Users\Main\Desktop\Для ЛА\коммуникати\jd5Le76Gv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511639" cy="31432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Picture 2" descr="C:\Users\Main\Desktop\фото для коллажа\jMuhkPSDr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4320480" cy="30689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2" name="Picture 2" descr="C:\Users\Main\Desktop\амвей\амвей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715600" y="-6215130"/>
            <a:ext cx="3600000" cy="2700000"/>
          </a:xfrm>
          <a:prstGeom prst="rect">
            <a:avLst/>
          </a:prstGeom>
          <a:noFill/>
        </p:spPr>
      </p:pic>
      <p:pic>
        <p:nvPicPr>
          <p:cNvPr id="19" name="Picture 1" descr="C:\Users\Main\Desktop\к семинару\амвей\DSC07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1918"/>
            <a:ext cx="3714776" cy="2786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3" name="Picture 5" descr="C:\Users\Main\Desktop\0zshpp0jIm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692696"/>
            <a:ext cx="4286280" cy="2857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ddrovesnik.ucoz.ru/_tbkp/2016/DSC08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4111468" cy="30836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Вечера встречи выпускников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ddrovesnik.ucoz.ru/_tbkp/2016/DSC08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998391"/>
            <a:ext cx="3812811" cy="2859609"/>
          </a:xfrm>
          <a:prstGeom prst="rect">
            <a:avLst/>
          </a:prstGeom>
          <a:noFill/>
        </p:spPr>
      </p:pic>
      <p:pic>
        <p:nvPicPr>
          <p:cNvPr id="3078" name="Picture 6" descr="http://ddrovesnik.ucoz.ru/_tbkp/2016/DSC08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4100843" cy="3075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</a:t>
            </a:r>
            <a:r>
              <a:rPr lang="ru-RU" sz="3600" b="1" dirty="0" smtClean="0"/>
              <a:t>рограмма </a:t>
            </a:r>
            <a:r>
              <a:rPr lang="ru-RU" sz="3600" b="1" dirty="0" smtClean="0"/>
              <a:t>«Ответственный бизнес» отель </a:t>
            </a:r>
            <a:r>
              <a:rPr lang="ru-RU" sz="3600" b="1" dirty="0" err="1" smtClean="0"/>
              <a:t>Park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Inn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by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Radisson</a:t>
            </a:r>
            <a:r>
              <a:rPr lang="ru-RU" sz="3600" b="1" dirty="0" smtClean="0"/>
              <a:t>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Полярные </a:t>
            </a:r>
            <a:r>
              <a:rPr lang="ru-RU" sz="3600" b="1" dirty="0" smtClean="0"/>
              <a:t>Зори</a:t>
            </a:r>
            <a:endParaRPr lang="ru-RU" sz="3600" b="1" dirty="0"/>
          </a:p>
        </p:txBody>
      </p:sp>
      <p:pic>
        <p:nvPicPr>
          <p:cNvPr id="1028" name="Picture 4" descr="http://ddrovesnik.ucoz.ru/_tbkp/2015/VF69QByKm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96952"/>
            <a:ext cx="4772918" cy="3579689"/>
          </a:xfrm>
          <a:prstGeom prst="rect">
            <a:avLst/>
          </a:prstGeom>
          <a:noFill/>
        </p:spPr>
      </p:pic>
      <p:pic>
        <p:nvPicPr>
          <p:cNvPr id="1026" name="Picture 2" descr="http://ddrovesnik.ucoz.ru/_tbkp/2015/SAM_3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100843" cy="3075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Стартбатл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C:\Мероприятия\СТАРТБАТЛ\статья СтартБатл\DSC05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743977" cy="2808312"/>
          </a:xfrm>
          <a:prstGeom prst="rect">
            <a:avLst/>
          </a:prstGeom>
          <a:noFill/>
        </p:spPr>
      </p:pic>
      <p:pic>
        <p:nvPicPr>
          <p:cNvPr id="25603" name="Picture 3" descr="C:\Мероприятия\СТАРТБАТЛ\статья СтартБатл\DSC06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718273" cy="4957696"/>
          </a:xfrm>
          <a:prstGeom prst="rect">
            <a:avLst/>
          </a:prstGeom>
          <a:noFill/>
        </p:spPr>
      </p:pic>
      <p:pic>
        <p:nvPicPr>
          <p:cNvPr id="25604" name="Picture 4" descr="C:\Мероприятия\СТАРТБАТЛ\статья СтартБатл\DSC06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789040"/>
            <a:ext cx="3829570" cy="2872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73">
  <a:themeElements>
    <a:clrScheme name="73 2">
      <a:dk1>
        <a:srgbClr val="000000"/>
      </a:dk1>
      <a:lt1>
        <a:srgbClr val="99FF9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AFFCA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3 2">
        <a:dk1>
          <a:srgbClr val="000000"/>
        </a:dk1>
        <a:lt1>
          <a:srgbClr val="99FF99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CAFFCA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131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73</vt:lpstr>
      <vt:lpstr> ГОСУДАРСТВЕННОЕ ОБЛАСТНОЕ ОБРАЗОВАТЕЛЬНОЕ УЧРЕЖДЕНИЕ ДЛЯ ДЕТЕЙ - СИРОТ И ДЕТЕЙ, ОСТАВШИХСЯ БЕЗ ПОПЕЧЕНИЯ РОДИТЕЛЕЙ, «МУРМАНСКИЙ ЦЕНТР ПОМОЩИ ДЕТЯМ,  ОСТАВШИМСЯ БЕЗ ПОПЕЧЕНИЯ РОДИТЕЛЕЙ, «РОВЕСНИК»</vt:lpstr>
      <vt:lpstr>Слайд 2</vt:lpstr>
      <vt:lpstr>Слайд 3</vt:lpstr>
      <vt:lpstr>Слайд 4</vt:lpstr>
      <vt:lpstr>Проект «Старшая сестра»</vt:lpstr>
      <vt:lpstr>Волонтеры</vt:lpstr>
      <vt:lpstr>Вечера встречи выпускников</vt:lpstr>
      <vt:lpstr>Программа «Ответственный бизнес» отель Park Inn by Radisson  Полярные Зори</vt:lpstr>
      <vt:lpstr>Стартбатл</vt:lpstr>
    </vt:vector>
  </TitlesOfParts>
  <Company>СКО школа-интернат 3-4 вида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user</cp:lastModifiedBy>
  <cp:revision>86</cp:revision>
  <dcterms:created xsi:type="dcterms:W3CDTF">2014-08-29T11:09:31Z</dcterms:created>
  <dcterms:modified xsi:type="dcterms:W3CDTF">2016-02-29T10:37:26Z</dcterms:modified>
</cp:coreProperties>
</file>