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81" r:id="rId4"/>
    <p:sldId id="386" r:id="rId5"/>
    <p:sldId id="378" r:id="rId6"/>
    <p:sldId id="384" r:id="rId7"/>
    <p:sldId id="387" r:id="rId8"/>
    <p:sldId id="392" r:id="rId9"/>
    <p:sldId id="393" r:id="rId10"/>
    <p:sldId id="340" r:id="rId11"/>
    <p:sldId id="391" r:id="rId12"/>
    <p:sldId id="390" r:id="rId13"/>
    <p:sldId id="38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42" autoAdjust="0"/>
    <p:restoredTop sz="92172" autoAdjust="0"/>
  </p:normalViewPr>
  <p:slideViewPr>
    <p:cSldViewPr>
      <p:cViewPr varScale="1">
        <p:scale>
          <a:sx n="107" d="100"/>
          <a:sy n="107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C0277-BA97-4252-88DB-BA6722470C9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62344-334E-49BD-B93C-80010DB59224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92D050"/>
              </a:solidFill>
            </a:rPr>
            <a:t>Отделение по реабилитации и развитию</a:t>
          </a:r>
          <a:endParaRPr lang="ru-RU" sz="2600" b="1" dirty="0">
            <a:solidFill>
              <a:srgbClr val="92D050"/>
            </a:solidFill>
          </a:endParaRPr>
        </a:p>
      </dgm:t>
    </dgm:pt>
    <dgm:pt modelId="{C09CABBD-1CBC-4693-A577-8A8E936F712D}" type="parTrans" cxnId="{B914D254-E92C-4718-8709-11211AEFA95D}">
      <dgm:prSet/>
      <dgm:spPr/>
      <dgm:t>
        <a:bodyPr/>
        <a:lstStyle/>
        <a:p>
          <a:endParaRPr lang="ru-RU"/>
        </a:p>
      </dgm:t>
    </dgm:pt>
    <dgm:pt modelId="{7EA2CA7F-23CF-40E1-857E-24E487EEC4F0}" type="sibTrans" cxnId="{B914D254-E92C-4718-8709-11211AEFA95D}">
      <dgm:prSet/>
      <dgm:spPr/>
      <dgm:t>
        <a:bodyPr/>
        <a:lstStyle/>
        <a:p>
          <a:endParaRPr lang="ru-RU"/>
        </a:p>
      </dgm:t>
    </dgm:pt>
    <dgm:pt modelId="{C26D39B1-0F38-4EA3-8294-A83C849B2018}">
      <dgm:prSet phldrT="[Текст]" custT="1"/>
      <dgm:spPr/>
      <dgm:t>
        <a:bodyPr/>
        <a:lstStyle/>
        <a:p>
          <a:r>
            <a:rPr lang="ru-RU" sz="2400" b="1" dirty="0" smtClean="0"/>
            <a:t>Блок 1.</a:t>
          </a:r>
          <a:r>
            <a:rPr lang="ru-RU" sz="2400" dirty="0" smtClean="0"/>
            <a:t> Мероприятия по подготовке выпускника к самостоятельной жизни: 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«Мир, в котором я живу»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320C5-EF65-4B75-A8D1-F1775B43A338}" type="parTrans" cxnId="{A55FB307-C22B-4333-A8D2-A4F2BB28377C}">
      <dgm:prSet/>
      <dgm:spPr/>
      <dgm:t>
        <a:bodyPr/>
        <a:lstStyle/>
        <a:p>
          <a:endParaRPr lang="ru-RU"/>
        </a:p>
      </dgm:t>
    </dgm:pt>
    <dgm:pt modelId="{88C4E211-8497-4FDA-A046-05B69E7F29EE}" type="sibTrans" cxnId="{A55FB307-C22B-4333-A8D2-A4F2BB28377C}">
      <dgm:prSet/>
      <dgm:spPr/>
      <dgm:t>
        <a:bodyPr/>
        <a:lstStyle/>
        <a:p>
          <a:endParaRPr lang="ru-RU"/>
        </a:p>
      </dgm:t>
    </dgm:pt>
    <dgm:pt modelId="{7FFF8E12-49EC-4B8B-8F46-8A3F0B137082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92D050"/>
              </a:solidFill>
            </a:rPr>
            <a:t>Отделении социальной и постинтернатной адаптации</a:t>
          </a:r>
          <a:endParaRPr lang="ru-RU" sz="2600" b="1" dirty="0">
            <a:solidFill>
              <a:srgbClr val="92D050"/>
            </a:solidFill>
          </a:endParaRPr>
        </a:p>
      </dgm:t>
    </dgm:pt>
    <dgm:pt modelId="{40CB4FE6-E44B-41FA-BF4B-8F04175079B7}" type="parTrans" cxnId="{2C9DE1BC-8DE3-4D31-8E17-66B530166803}">
      <dgm:prSet/>
      <dgm:spPr/>
      <dgm:t>
        <a:bodyPr/>
        <a:lstStyle/>
        <a:p>
          <a:endParaRPr lang="ru-RU"/>
        </a:p>
      </dgm:t>
    </dgm:pt>
    <dgm:pt modelId="{2219C2C8-54CE-4725-B0D1-057FC0AA3619}" type="sibTrans" cxnId="{2C9DE1BC-8DE3-4D31-8E17-66B530166803}">
      <dgm:prSet/>
      <dgm:spPr/>
      <dgm:t>
        <a:bodyPr/>
        <a:lstStyle/>
        <a:p>
          <a:endParaRPr lang="ru-RU"/>
        </a:p>
      </dgm:t>
    </dgm:pt>
    <dgm:pt modelId="{6718A56E-29E7-4714-B8E6-A5E7DD7558A6}">
      <dgm:prSet phldrT="[Текст]" custT="1"/>
      <dgm:spPr/>
      <dgm:t>
        <a:bodyPr/>
        <a:lstStyle/>
        <a:p>
          <a:r>
            <a:rPr lang="ru-RU" sz="2400" b="1" dirty="0" smtClean="0"/>
            <a:t>Блок 2.</a:t>
          </a:r>
          <a:r>
            <a:rPr lang="ru-RU" sz="2400" dirty="0" smtClean="0"/>
            <a:t> Постинтернатное сопровождение в организациях профессионального образования: 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«Мир вокруг нас»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725F18-D8AE-47A7-B64F-87F3245195FE}" type="parTrans" cxnId="{A3BCC2B8-BC83-4F29-8A13-0D31E94FF1F7}">
      <dgm:prSet/>
      <dgm:spPr/>
      <dgm:t>
        <a:bodyPr/>
        <a:lstStyle/>
        <a:p>
          <a:endParaRPr lang="ru-RU"/>
        </a:p>
      </dgm:t>
    </dgm:pt>
    <dgm:pt modelId="{02BD3DC7-A842-468E-A49F-0D404487FF1E}" type="sibTrans" cxnId="{A3BCC2B8-BC83-4F29-8A13-0D31E94FF1F7}">
      <dgm:prSet/>
      <dgm:spPr/>
      <dgm:t>
        <a:bodyPr/>
        <a:lstStyle/>
        <a:p>
          <a:endParaRPr lang="ru-RU"/>
        </a:p>
      </dgm:t>
    </dgm:pt>
    <dgm:pt modelId="{357EAEF3-85E7-4870-9E45-5A7806450D36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92D050"/>
              </a:solidFill>
            </a:rPr>
            <a:t>Дистанционное сопровождение выпускников</a:t>
          </a:r>
          <a:endParaRPr lang="ru-RU" sz="2600" b="1" dirty="0">
            <a:solidFill>
              <a:srgbClr val="92D050"/>
            </a:solidFill>
          </a:endParaRPr>
        </a:p>
      </dgm:t>
    </dgm:pt>
    <dgm:pt modelId="{E5DEA083-5466-4507-A598-4D821C7F7AF0}" type="parTrans" cxnId="{EE72C72E-038F-4656-A186-209D5EE35E37}">
      <dgm:prSet/>
      <dgm:spPr/>
      <dgm:t>
        <a:bodyPr/>
        <a:lstStyle/>
        <a:p>
          <a:endParaRPr lang="ru-RU"/>
        </a:p>
      </dgm:t>
    </dgm:pt>
    <dgm:pt modelId="{2A3639A7-F8D0-4DA5-AD1B-C6D3ADCD03AF}" type="sibTrans" cxnId="{EE72C72E-038F-4656-A186-209D5EE35E37}">
      <dgm:prSet/>
      <dgm:spPr/>
      <dgm:t>
        <a:bodyPr/>
        <a:lstStyle/>
        <a:p>
          <a:endParaRPr lang="ru-RU"/>
        </a:p>
      </dgm:t>
    </dgm:pt>
    <dgm:pt modelId="{37E0CAEB-9491-4CA7-ACF6-C6F9BFA3A9B1}">
      <dgm:prSet phldrT="[Текст]" custT="1"/>
      <dgm:spPr/>
      <dgm:t>
        <a:bodyPr/>
        <a:lstStyle/>
        <a:p>
          <a:r>
            <a:rPr lang="ru-RU" sz="2400" b="1" dirty="0" smtClean="0"/>
            <a:t>Блок 3.</a:t>
          </a:r>
          <a:r>
            <a:rPr lang="ru-RU" sz="2400" dirty="0" smtClean="0"/>
            <a:t> Постинтернатное сопровождение выпускника в самостоятельной жизни: 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«Шаг за шагом» 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1D0BE9-3723-406F-8139-DEF0D9E47EF6}" type="parTrans" cxnId="{6EFB4B53-1D7F-48EE-9957-ED28A50B4D9B}">
      <dgm:prSet/>
      <dgm:spPr/>
      <dgm:t>
        <a:bodyPr/>
        <a:lstStyle/>
        <a:p>
          <a:endParaRPr lang="ru-RU"/>
        </a:p>
      </dgm:t>
    </dgm:pt>
    <dgm:pt modelId="{21C3066A-1ADC-49F1-8E4A-1F1FF7A469F6}" type="sibTrans" cxnId="{6EFB4B53-1D7F-48EE-9957-ED28A50B4D9B}">
      <dgm:prSet/>
      <dgm:spPr/>
      <dgm:t>
        <a:bodyPr/>
        <a:lstStyle/>
        <a:p>
          <a:endParaRPr lang="ru-RU"/>
        </a:p>
      </dgm:t>
    </dgm:pt>
    <dgm:pt modelId="{EF972EBE-FF22-415A-8A7B-2049F1B246B7}" type="pres">
      <dgm:prSet presAssocID="{A2CC0277-BA97-4252-88DB-BA6722470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9325D-ED13-45AD-933E-39AA6FF7092C}" type="pres">
      <dgm:prSet presAssocID="{357EAEF3-85E7-4870-9E45-5A7806450D36}" presName="boxAndChildren" presStyleCnt="0"/>
      <dgm:spPr/>
    </dgm:pt>
    <dgm:pt modelId="{017D165D-60D1-4D8D-9D9D-F059430947DB}" type="pres">
      <dgm:prSet presAssocID="{357EAEF3-85E7-4870-9E45-5A7806450D36}" presName="parentTextBox" presStyleLbl="node1" presStyleIdx="0" presStyleCnt="3"/>
      <dgm:spPr/>
      <dgm:t>
        <a:bodyPr/>
        <a:lstStyle/>
        <a:p>
          <a:endParaRPr lang="ru-RU"/>
        </a:p>
      </dgm:t>
    </dgm:pt>
    <dgm:pt modelId="{1171744B-A1F8-42CA-A4A7-2A6D31E82337}" type="pres">
      <dgm:prSet presAssocID="{357EAEF3-85E7-4870-9E45-5A7806450D36}" presName="entireBox" presStyleLbl="node1" presStyleIdx="0" presStyleCnt="3"/>
      <dgm:spPr/>
      <dgm:t>
        <a:bodyPr/>
        <a:lstStyle/>
        <a:p>
          <a:endParaRPr lang="ru-RU"/>
        </a:p>
      </dgm:t>
    </dgm:pt>
    <dgm:pt modelId="{CEA3E705-53ED-4480-9EAB-889E00D247A1}" type="pres">
      <dgm:prSet presAssocID="{357EAEF3-85E7-4870-9E45-5A7806450D36}" presName="descendantBox" presStyleCnt="0"/>
      <dgm:spPr/>
    </dgm:pt>
    <dgm:pt modelId="{55FBF659-0A1B-4F60-B31A-17E2917DB35D}" type="pres">
      <dgm:prSet presAssocID="{37E0CAEB-9491-4CA7-ACF6-C6F9BFA3A9B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9238-C0D7-462D-BA58-8E8692247A55}" type="pres">
      <dgm:prSet presAssocID="{2219C2C8-54CE-4725-B0D1-057FC0AA3619}" presName="sp" presStyleCnt="0"/>
      <dgm:spPr/>
    </dgm:pt>
    <dgm:pt modelId="{08DD91D5-0019-4DBB-B5B4-497CD27664C4}" type="pres">
      <dgm:prSet presAssocID="{7FFF8E12-49EC-4B8B-8F46-8A3F0B137082}" presName="arrowAndChildren" presStyleCnt="0"/>
      <dgm:spPr/>
    </dgm:pt>
    <dgm:pt modelId="{F6A25FBA-1F9C-49B1-BCFA-3124D3E7F74D}" type="pres">
      <dgm:prSet presAssocID="{7FFF8E12-49EC-4B8B-8F46-8A3F0B13708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DBE1E45-AF12-4C5E-9299-FA5C743F88B8}" type="pres">
      <dgm:prSet presAssocID="{7FFF8E12-49EC-4B8B-8F46-8A3F0B137082}" presName="arrow" presStyleLbl="node1" presStyleIdx="1" presStyleCnt="3" custScaleY="99508"/>
      <dgm:spPr/>
      <dgm:t>
        <a:bodyPr/>
        <a:lstStyle/>
        <a:p>
          <a:endParaRPr lang="ru-RU"/>
        </a:p>
      </dgm:t>
    </dgm:pt>
    <dgm:pt modelId="{695B0B16-81DF-4749-8114-67154E0B0C90}" type="pres">
      <dgm:prSet presAssocID="{7FFF8E12-49EC-4B8B-8F46-8A3F0B137082}" presName="descendantArrow" presStyleCnt="0"/>
      <dgm:spPr/>
    </dgm:pt>
    <dgm:pt modelId="{28A50203-78BC-4099-A2CD-F432BF928415}" type="pres">
      <dgm:prSet presAssocID="{6718A56E-29E7-4714-B8E6-A5E7DD7558A6}" presName="childTextArrow" presStyleLbl="fgAccFollowNode1" presStyleIdx="1" presStyleCnt="3" custLinFactNeighborX="4630" custLinFactNeighborY="7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BEF01-6707-4B1D-840B-16BD2B6DBB26}" type="pres">
      <dgm:prSet presAssocID="{7EA2CA7F-23CF-40E1-857E-24E487EEC4F0}" presName="sp" presStyleCnt="0"/>
      <dgm:spPr/>
    </dgm:pt>
    <dgm:pt modelId="{FDF417C7-3095-4C22-A983-B83F3612C9FF}" type="pres">
      <dgm:prSet presAssocID="{F4962344-334E-49BD-B93C-80010DB59224}" presName="arrowAndChildren" presStyleCnt="0"/>
      <dgm:spPr/>
    </dgm:pt>
    <dgm:pt modelId="{6FD3D908-8705-4D70-9D73-71540453ED3E}" type="pres">
      <dgm:prSet presAssocID="{F4962344-334E-49BD-B93C-80010DB5922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FE29042-5456-420D-B750-E2C2047A970A}" type="pres">
      <dgm:prSet presAssocID="{F4962344-334E-49BD-B93C-80010DB59224}" presName="arrow" presStyleLbl="node1" presStyleIdx="2" presStyleCnt="3" custLinFactNeighborX="-388" custLinFactNeighborY="-46"/>
      <dgm:spPr/>
      <dgm:t>
        <a:bodyPr/>
        <a:lstStyle/>
        <a:p>
          <a:endParaRPr lang="ru-RU"/>
        </a:p>
      </dgm:t>
    </dgm:pt>
    <dgm:pt modelId="{F203613F-E0E6-4510-AFEB-8F69300E6633}" type="pres">
      <dgm:prSet presAssocID="{F4962344-334E-49BD-B93C-80010DB59224}" presName="descendantArrow" presStyleCnt="0"/>
      <dgm:spPr/>
    </dgm:pt>
    <dgm:pt modelId="{541263F1-3DA8-4B80-AF06-E23332A46291}" type="pres">
      <dgm:prSet presAssocID="{C26D39B1-0F38-4EA3-8294-A83C849B2018}" presName="childTextArrow" presStyleLbl="fgAccFollowNode1" presStyleIdx="2" presStyleCnt="3" custScaleY="108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5CB680-4911-464D-B554-F0F7594DBC9E}" type="presOf" srcId="{37E0CAEB-9491-4CA7-ACF6-C6F9BFA3A9B1}" destId="{55FBF659-0A1B-4F60-B31A-17E2917DB35D}" srcOrd="0" destOrd="0" presId="urn:microsoft.com/office/officeart/2005/8/layout/process4"/>
    <dgm:cxn modelId="{EE72C72E-038F-4656-A186-209D5EE35E37}" srcId="{A2CC0277-BA97-4252-88DB-BA6722470C9B}" destId="{357EAEF3-85E7-4870-9E45-5A7806450D36}" srcOrd="2" destOrd="0" parTransId="{E5DEA083-5466-4507-A598-4D821C7F7AF0}" sibTransId="{2A3639A7-F8D0-4DA5-AD1B-C6D3ADCD03AF}"/>
    <dgm:cxn modelId="{77222B07-4F8C-420B-AE9E-757AB6C29B51}" type="presOf" srcId="{C26D39B1-0F38-4EA3-8294-A83C849B2018}" destId="{541263F1-3DA8-4B80-AF06-E23332A46291}" srcOrd="0" destOrd="0" presId="urn:microsoft.com/office/officeart/2005/8/layout/process4"/>
    <dgm:cxn modelId="{6EFB4B53-1D7F-48EE-9957-ED28A50B4D9B}" srcId="{357EAEF3-85E7-4870-9E45-5A7806450D36}" destId="{37E0CAEB-9491-4CA7-ACF6-C6F9BFA3A9B1}" srcOrd="0" destOrd="0" parTransId="{D11D0BE9-3723-406F-8139-DEF0D9E47EF6}" sibTransId="{21C3066A-1ADC-49F1-8E4A-1F1FF7A469F6}"/>
    <dgm:cxn modelId="{2C9DE1BC-8DE3-4D31-8E17-66B530166803}" srcId="{A2CC0277-BA97-4252-88DB-BA6722470C9B}" destId="{7FFF8E12-49EC-4B8B-8F46-8A3F0B137082}" srcOrd="1" destOrd="0" parTransId="{40CB4FE6-E44B-41FA-BF4B-8F04175079B7}" sibTransId="{2219C2C8-54CE-4725-B0D1-057FC0AA3619}"/>
    <dgm:cxn modelId="{A3BCC2B8-BC83-4F29-8A13-0D31E94FF1F7}" srcId="{7FFF8E12-49EC-4B8B-8F46-8A3F0B137082}" destId="{6718A56E-29E7-4714-B8E6-A5E7DD7558A6}" srcOrd="0" destOrd="0" parTransId="{06725F18-D8AE-47A7-B64F-87F3245195FE}" sibTransId="{02BD3DC7-A842-468E-A49F-0D404487FF1E}"/>
    <dgm:cxn modelId="{2CFCE883-3EE0-4362-9576-DEB857C2E3FD}" type="presOf" srcId="{A2CC0277-BA97-4252-88DB-BA6722470C9B}" destId="{EF972EBE-FF22-415A-8A7B-2049F1B246B7}" srcOrd="0" destOrd="0" presId="urn:microsoft.com/office/officeart/2005/8/layout/process4"/>
    <dgm:cxn modelId="{1F60BF60-35FB-467A-9266-A65846E80E70}" type="presOf" srcId="{6718A56E-29E7-4714-B8E6-A5E7DD7558A6}" destId="{28A50203-78BC-4099-A2CD-F432BF928415}" srcOrd="0" destOrd="0" presId="urn:microsoft.com/office/officeart/2005/8/layout/process4"/>
    <dgm:cxn modelId="{B914D254-E92C-4718-8709-11211AEFA95D}" srcId="{A2CC0277-BA97-4252-88DB-BA6722470C9B}" destId="{F4962344-334E-49BD-B93C-80010DB59224}" srcOrd="0" destOrd="0" parTransId="{C09CABBD-1CBC-4693-A577-8A8E936F712D}" sibTransId="{7EA2CA7F-23CF-40E1-857E-24E487EEC4F0}"/>
    <dgm:cxn modelId="{CE5F5D96-467A-4DDB-A0BC-B0EE907EF754}" type="presOf" srcId="{357EAEF3-85E7-4870-9E45-5A7806450D36}" destId="{017D165D-60D1-4D8D-9D9D-F059430947DB}" srcOrd="0" destOrd="0" presId="urn:microsoft.com/office/officeart/2005/8/layout/process4"/>
    <dgm:cxn modelId="{68E379C9-F3D9-40E3-A418-BE5368FD46B8}" type="presOf" srcId="{7FFF8E12-49EC-4B8B-8F46-8A3F0B137082}" destId="{8DBE1E45-AF12-4C5E-9299-FA5C743F88B8}" srcOrd="1" destOrd="0" presId="urn:microsoft.com/office/officeart/2005/8/layout/process4"/>
    <dgm:cxn modelId="{3D66CBB4-EF09-41F8-9610-E542B7AB8AD1}" type="presOf" srcId="{F4962344-334E-49BD-B93C-80010DB59224}" destId="{4FE29042-5456-420D-B750-E2C2047A970A}" srcOrd="1" destOrd="0" presId="urn:microsoft.com/office/officeart/2005/8/layout/process4"/>
    <dgm:cxn modelId="{4EDD2875-6ED6-4813-B356-027327838441}" type="presOf" srcId="{7FFF8E12-49EC-4B8B-8F46-8A3F0B137082}" destId="{F6A25FBA-1F9C-49B1-BCFA-3124D3E7F74D}" srcOrd="0" destOrd="0" presId="urn:microsoft.com/office/officeart/2005/8/layout/process4"/>
    <dgm:cxn modelId="{C9AFF391-84E6-40C6-A536-0156403094F3}" type="presOf" srcId="{357EAEF3-85E7-4870-9E45-5A7806450D36}" destId="{1171744B-A1F8-42CA-A4A7-2A6D31E82337}" srcOrd="1" destOrd="0" presId="urn:microsoft.com/office/officeart/2005/8/layout/process4"/>
    <dgm:cxn modelId="{A55FB307-C22B-4333-A8D2-A4F2BB28377C}" srcId="{F4962344-334E-49BD-B93C-80010DB59224}" destId="{C26D39B1-0F38-4EA3-8294-A83C849B2018}" srcOrd="0" destOrd="0" parTransId="{49C320C5-EF65-4B75-A8D1-F1775B43A338}" sibTransId="{88C4E211-8497-4FDA-A046-05B69E7F29EE}"/>
    <dgm:cxn modelId="{DBF70580-880D-47A9-9999-401DD4629E17}" type="presOf" srcId="{F4962344-334E-49BD-B93C-80010DB59224}" destId="{6FD3D908-8705-4D70-9D73-71540453ED3E}" srcOrd="0" destOrd="0" presId="urn:microsoft.com/office/officeart/2005/8/layout/process4"/>
    <dgm:cxn modelId="{8CC3E482-AF12-4188-B971-85C2DD581548}" type="presParOf" srcId="{EF972EBE-FF22-415A-8A7B-2049F1B246B7}" destId="{C6E9325D-ED13-45AD-933E-39AA6FF7092C}" srcOrd="0" destOrd="0" presId="urn:microsoft.com/office/officeart/2005/8/layout/process4"/>
    <dgm:cxn modelId="{30CA9E53-AAA1-4D31-8D12-5AA4841462CC}" type="presParOf" srcId="{C6E9325D-ED13-45AD-933E-39AA6FF7092C}" destId="{017D165D-60D1-4D8D-9D9D-F059430947DB}" srcOrd="0" destOrd="0" presId="urn:microsoft.com/office/officeart/2005/8/layout/process4"/>
    <dgm:cxn modelId="{0025CF07-F3A3-45EA-84A5-23CE3820B9EB}" type="presParOf" srcId="{C6E9325D-ED13-45AD-933E-39AA6FF7092C}" destId="{1171744B-A1F8-42CA-A4A7-2A6D31E82337}" srcOrd="1" destOrd="0" presId="urn:microsoft.com/office/officeart/2005/8/layout/process4"/>
    <dgm:cxn modelId="{B259F187-85FA-492D-97C7-0265AD5B1C4D}" type="presParOf" srcId="{C6E9325D-ED13-45AD-933E-39AA6FF7092C}" destId="{CEA3E705-53ED-4480-9EAB-889E00D247A1}" srcOrd="2" destOrd="0" presId="urn:microsoft.com/office/officeart/2005/8/layout/process4"/>
    <dgm:cxn modelId="{D41441C5-8373-4673-A728-3CA4C27D7BF4}" type="presParOf" srcId="{CEA3E705-53ED-4480-9EAB-889E00D247A1}" destId="{55FBF659-0A1B-4F60-B31A-17E2917DB35D}" srcOrd="0" destOrd="0" presId="urn:microsoft.com/office/officeart/2005/8/layout/process4"/>
    <dgm:cxn modelId="{F88A0DAD-85F7-49CD-B9DA-50FEC7FECEE1}" type="presParOf" srcId="{EF972EBE-FF22-415A-8A7B-2049F1B246B7}" destId="{4B1C9238-C0D7-462D-BA58-8E8692247A55}" srcOrd="1" destOrd="0" presId="urn:microsoft.com/office/officeart/2005/8/layout/process4"/>
    <dgm:cxn modelId="{4B45C575-4ECE-4CA8-AA26-242F766089C3}" type="presParOf" srcId="{EF972EBE-FF22-415A-8A7B-2049F1B246B7}" destId="{08DD91D5-0019-4DBB-B5B4-497CD27664C4}" srcOrd="2" destOrd="0" presId="urn:microsoft.com/office/officeart/2005/8/layout/process4"/>
    <dgm:cxn modelId="{5443205D-5DCE-4F64-820C-1B1439820F2C}" type="presParOf" srcId="{08DD91D5-0019-4DBB-B5B4-497CD27664C4}" destId="{F6A25FBA-1F9C-49B1-BCFA-3124D3E7F74D}" srcOrd="0" destOrd="0" presId="urn:microsoft.com/office/officeart/2005/8/layout/process4"/>
    <dgm:cxn modelId="{A3DC817E-7D8A-4915-86AC-43F7F0D424E7}" type="presParOf" srcId="{08DD91D5-0019-4DBB-B5B4-497CD27664C4}" destId="{8DBE1E45-AF12-4C5E-9299-FA5C743F88B8}" srcOrd="1" destOrd="0" presId="urn:microsoft.com/office/officeart/2005/8/layout/process4"/>
    <dgm:cxn modelId="{E59034F2-D935-4567-A284-DF2660134C2E}" type="presParOf" srcId="{08DD91D5-0019-4DBB-B5B4-497CD27664C4}" destId="{695B0B16-81DF-4749-8114-67154E0B0C90}" srcOrd="2" destOrd="0" presId="urn:microsoft.com/office/officeart/2005/8/layout/process4"/>
    <dgm:cxn modelId="{25708BB0-B019-4325-BE2A-9AEEEBBA0444}" type="presParOf" srcId="{695B0B16-81DF-4749-8114-67154E0B0C90}" destId="{28A50203-78BC-4099-A2CD-F432BF928415}" srcOrd="0" destOrd="0" presId="urn:microsoft.com/office/officeart/2005/8/layout/process4"/>
    <dgm:cxn modelId="{285E2720-AC6D-47C1-A1F3-07EC64905D67}" type="presParOf" srcId="{EF972EBE-FF22-415A-8A7B-2049F1B246B7}" destId="{A49BEF01-6707-4B1D-840B-16BD2B6DBB26}" srcOrd="3" destOrd="0" presId="urn:microsoft.com/office/officeart/2005/8/layout/process4"/>
    <dgm:cxn modelId="{4CAAA696-CAF7-43CA-8D32-02194C0ACBAD}" type="presParOf" srcId="{EF972EBE-FF22-415A-8A7B-2049F1B246B7}" destId="{FDF417C7-3095-4C22-A983-B83F3612C9FF}" srcOrd="4" destOrd="0" presId="urn:microsoft.com/office/officeart/2005/8/layout/process4"/>
    <dgm:cxn modelId="{A7D676F6-9347-4E61-A747-70E33B266A1B}" type="presParOf" srcId="{FDF417C7-3095-4C22-A983-B83F3612C9FF}" destId="{6FD3D908-8705-4D70-9D73-71540453ED3E}" srcOrd="0" destOrd="0" presId="urn:microsoft.com/office/officeart/2005/8/layout/process4"/>
    <dgm:cxn modelId="{37634421-A70F-428C-846A-81138155B877}" type="presParOf" srcId="{FDF417C7-3095-4C22-A983-B83F3612C9FF}" destId="{4FE29042-5456-420D-B750-E2C2047A970A}" srcOrd="1" destOrd="0" presId="urn:microsoft.com/office/officeart/2005/8/layout/process4"/>
    <dgm:cxn modelId="{8E11D9C9-EF1E-4B08-B2AC-60D18554AAA4}" type="presParOf" srcId="{FDF417C7-3095-4C22-A983-B83F3612C9FF}" destId="{F203613F-E0E6-4510-AFEB-8F69300E6633}" srcOrd="2" destOrd="0" presId="urn:microsoft.com/office/officeart/2005/8/layout/process4"/>
    <dgm:cxn modelId="{3B0C813A-E983-4AF0-9376-F77E92AECEA0}" type="presParOf" srcId="{F203613F-E0E6-4510-AFEB-8F69300E6633}" destId="{541263F1-3DA8-4B80-AF06-E23332A462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744B-A1F8-42CA-A4A7-2A6D31E82337}">
      <dsp:nvSpPr>
        <dsp:cNvPr id="0" name=""/>
        <dsp:cNvSpPr/>
      </dsp:nvSpPr>
      <dsp:spPr>
        <a:xfrm>
          <a:off x="0" y="3870002"/>
          <a:ext cx="8568952" cy="1273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92D050"/>
              </a:solidFill>
            </a:rPr>
            <a:t>Дистанционное сопровождение выпускников</a:t>
          </a:r>
          <a:endParaRPr lang="ru-RU" sz="2600" b="1" kern="1200" dirty="0">
            <a:solidFill>
              <a:srgbClr val="92D050"/>
            </a:solidFill>
          </a:endParaRPr>
        </a:p>
      </dsp:txBody>
      <dsp:txXfrm>
        <a:off x="0" y="3870002"/>
        <a:ext cx="8568952" cy="687674"/>
      </dsp:txXfrm>
    </dsp:sp>
    <dsp:sp modelId="{55FBF659-0A1B-4F60-B31A-17E2917DB35D}">
      <dsp:nvSpPr>
        <dsp:cNvPr id="0" name=""/>
        <dsp:cNvSpPr/>
      </dsp:nvSpPr>
      <dsp:spPr>
        <a:xfrm>
          <a:off x="0" y="4532207"/>
          <a:ext cx="8568952" cy="585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Блок 3.</a:t>
          </a:r>
          <a:r>
            <a:rPr lang="ru-RU" sz="2400" kern="1200" dirty="0" smtClean="0"/>
            <a:t> Постинтернатное сопровождение выпускника в самостоятельной жизни: 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«Шаг за шагом» 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32207"/>
        <a:ext cx="8568952" cy="585796"/>
      </dsp:txXfrm>
    </dsp:sp>
    <dsp:sp modelId="{8DBE1E45-AF12-4C5E-9299-FA5C743F88B8}">
      <dsp:nvSpPr>
        <dsp:cNvPr id="0" name=""/>
        <dsp:cNvSpPr/>
      </dsp:nvSpPr>
      <dsp:spPr>
        <a:xfrm rot="10800000">
          <a:off x="0" y="1940142"/>
          <a:ext cx="8568952" cy="19489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92D050"/>
              </a:solidFill>
            </a:rPr>
            <a:t>Отделении социальной и постинтернатной адаптации</a:t>
          </a:r>
          <a:endParaRPr lang="ru-RU" sz="2600" b="1" kern="1200" dirty="0">
            <a:solidFill>
              <a:srgbClr val="92D050"/>
            </a:solidFill>
          </a:endParaRPr>
        </a:p>
      </dsp:txBody>
      <dsp:txXfrm rot="-10800000">
        <a:off x="0" y="1940142"/>
        <a:ext cx="8568952" cy="684085"/>
      </dsp:txXfrm>
    </dsp:sp>
    <dsp:sp modelId="{28A50203-78BC-4099-A2CD-F432BF928415}">
      <dsp:nvSpPr>
        <dsp:cNvPr id="0" name=""/>
        <dsp:cNvSpPr/>
      </dsp:nvSpPr>
      <dsp:spPr>
        <a:xfrm>
          <a:off x="0" y="2664477"/>
          <a:ext cx="8568952" cy="585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Блок 2.</a:t>
          </a:r>
          <a:r>
            <a:rPr lang="ru-RU" sz="2400" kern="1200" dirty="0" smtClean="0"/>
            <a:t> Постинтернатное сопровождение в организациях профессионального образования: 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«Мир вокруг нас»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64477"/>
        <a:ext cx="8568952" cy="585620"/>
      </dsp:txXfrm>
    </dsp:sp>
    <dsp:sp modelId="{4FE29042-5456-420D-B750-E2C2047A970A}">
      <dsp:nvSpPr>
        <dsp:cNvPr id="0" name=""/>
        <dsp:cNvSpPr/>
      </dsp:nvSpPr>
      <dsp:spPr>
        <a:xfrm rot="10800000">
          <a:off x="0" y="0"/>
          <a:ext cx="8568952" cy="1958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92D050"/>
              </a:solidFill>
            </a:rPr>
            <a:t>Отделение по реабилитации и развитию</a:t>
          </a:r>
          <a:endParaRPr lang="ru-RU" sz="2600" b="1" kern="1200" dirty="0">
            <a:solidFill>
              <a:srgbClr val="92D050"/>
            </a:solidFill>
          </a:endParaRPr>
        </a:p>
      </dsp:txBody>
      <dsp:txXfrm rot="-10800000">
        <a:off x="0" y="0"/>
        <a:ext cx="8568952" cy="687468"/>
      </dsp:txXfrm>
    </dsp:sp>
    <dsp:sp modelId="{541263F1-3DA8-4B80-AF06-E23332A46291}">
      <dsp:nvSpPr>
        <dsp:cNvPr id="0" name=""/>
        <dsp:cNvSpPr/>
      </dsp:nvSpPr>
      <dsp:spPr>
        <a:xfrm>
          <a:off x="0" y="663406"/>
          <a:ext cx="8568952" cy="635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Блок 1.</a:t>
          </a:r>
          <a:r>
            <a:rPr lang="ru-RU" sz="2400" kern="1200" dirty="0" smtClean="0"/>
            <a:t> Мероприятия по подготовке выпускника к самостоятельной жизни: 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«Мир, в котором я живу»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63406"/>
        <a:ext cx="8568952" cy="635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10DA-B3F3-42D1-872A-BB21C87B8C28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D86-98EA-4146-A73A-A9E64C5A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6994-15BE-4429-9D12-AD1EB99443C5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BF3D-C81C-49EB-9C00-2758710E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7B8-5E69-47C7-88E5-135666E59269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C116-C293-4EBF-9478-15BAE722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C28D-BE60-41FC-8634-08C734135D05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A2C3-0085-4FC8-87A0-7E7B4AA3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94A9-BF66-4136-8208-BD4EC6F240FD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14E0-90D3-4411-A082-37CAE066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A69-FEC9-4900-9BB3-9DCD9F7564AD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7AD5-98AA-4BA0-9BE6-CF701C1DC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27C4-47E0-417C-8182-697FF86CDF8B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4A7F-D870-4602-9158-D0604628E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4641-FFF4-4D37-993D-0A89CE68A9C2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70D7-89C4-414E-B698-8CAE9DF6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E29B-F44F-4E3C-87D8-4D080862B9A6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17F-BF82-4996-83F5-FB4B5224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BE11-2B3B-4C29-8203-611AEA909523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96B4-8387-4B54-A30A-30A7277A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7D89-A366-48CA-B9B3-C14A65CEDAA5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77AE-50B7-4205-8E69-50069704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50F7-3D89-42A7-BE89-0228790B6582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A295-8CCF-4608-B38D-77229A7BE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C6C3-2502-4B8E-8DF3-590F5A87D6B7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B589-28F3-4388-9151-280CC5872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331AF-1F78-4686-9112-970A2387B46A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E4836-10F6-4CD6-8C90-9EDC4622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696744" cy="1628800"/>
          </a:xfrm>
        </p:spPr>
        <p:txBody>
          <a:bodyPr/>
          <a:lstStyle/>
          <a:p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ОБЛАСТНОЕ ОБРАЗОВАТЕЛЬНОЕ УЧРЕЖДЕНИЕ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ДЛЯ ДЕТЕЙ - СИРОТ И ДЕТЕЙ,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ОСТАВШИХСЯ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БЕЗ ПОПЕЧЕНИЯ РОДИТЕЛЕЙ,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«МУРМАНСКИЙ ЦЕНТР ПОМОЩИ ДЕТЯМ, 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ОСТАВШИМСЯ БЕЗ ПОПЕЧЕНИЯ РОДИТЕЛЕЙ, «РОВЕСНИК»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in\Desktop\к семинару\фото к презентации\403772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23728" cy="1340768"/>
          </a:xfrm>
          <a:prstGeom prst="rect">
            <a:avLst/>
          </a:prstGeom>
          <a:noFill/>
        </p:spPr>
      </p:pic>
      <p:pic>
        <p:nvPicPr>
          <p:cNvPr id="1028" name="Picture 4" descr="C:\Users\Main\Desktop\к семинару\фото к презентации\40376919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7496"/>
            <a:ext cx="7383764" cy="3626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1643050"/>
            <a:ext cx="35004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latin typeface="Monotype Corsiva" panose="03010101010201010101" pitchFamily="66" charset="0"/>
              </a:rPr>
              <a:t>"</a:t>
            </a:r>
            <a:r>
              <a:rPr lang="ru-RU" sz="1600" b="0" i="1" dirty="0" smtClean="0">
                <a:latin typeface="Monotype Corsiva" panose="03010101010201010101" pitchFamily="66" charset="0"/>
              </a:rPr>
              <a:t>Мечтой тоже надо управлять, </a:t>
            </a:r>
            <a:endParaRPr lang="ru-RU" sz="1600" b="0" i="1" dirty="0" smtClean="0">
              <a:latin typeface="Monotype Corsiva" panose="03010101010201010101" pitchFamily="66" charset="0"/>
            </a:endParaRPr>
          </a:p>
          <a:p>
            <a:r>
              <a:rPr lang="ru-RU" sz="1600" b="0" i="1" dirty="0" smtClean="0">
                <a:latin typeface="Monotype Corsiva" panose="03010101010201010101" pitchFamily="66" charset="0"/>
              </a:rPr>
              <a:t>а </a:t>
            </a:r>
            <a:r>
              <a:rPr lang="ru-RU" sz="1600" b="0" i="1" dirty="0" smtClean="0">
                <a:latin typeface="Monotype Corsiva" panose="03010101010201010101" pitchFamily="66" charset="0"/>
              </a:rPr>
              <a:t>то ее, как корабль без руля, </a:t>
            </a:r>
            <a:endParaRPr lang="ru-RU" sz="1600" b="0" i="1" dirty="0" smtClean="0">
              <a:latin typeface="Monotype Corsiva" panose="03010101010201010101" pitchFamily="66" charset="0"/>
            </a:endParaRPr>
          </a:p>
          <a:p>
            <a:r>
              <a:rPr lang="ru-RU" sz="1600" b="0" i="1" dirty="0" smtClean="0">
                <a:latin typeface="Monotype Corsiva" panose="03010101010201010101" pitchFamily="66" charset="0"/>
              </a:rPr>
              <a:t>занесет </a:t>
            </a:r>
            <a:r>
              <a:rPr lang="ru-RU" sz="1600" b="0" i="1" dirty="0" smtClean="0">
                <a:latin typeface="Monotype Corsiva" panose="03010101010201010101" pitchFamily="66" charset="0"/>
              </a:rPr>
              <a:t>бог весть куда»</a:t>
            </a:r>
          </a:p>
          <a:p>
            <a:r>
              <a:rPr lang="ru-RU" sz="1600" b="0" i="1" dirty="0" smtClean="0">
                <a:latin typeface="Monotype Corsiva" panose="03010101010201010101" pitchFamily="66" charset="0"/>
              </a:rPr>
              <a:t> </a:t>
            </a:r>
            <a:r>
              <a:rPr lang="ru-RU" sz="1600" b="0" i="1" dirty="0" smtClean="0">
                <a:latin typeface="Monotype Corsiva" panose="03010101010201010101" pitchFamily="66" charset="0"/>
              </a:rPr>
              <a:t>                                                </a:t>
            </a:r>
            <a:r>
              <a:rPr lang="ru-RU" sz="1600" b="0" i="1" dirty="0" err="1" smtClean="0">
                <a:latin typeface="Monotype Corsiva" panose="03010101010201010101" pitchFamily="66" charset="0"/>
              </a:rPr>
              <a:t>А.Н.Крылов</a:t>
            </a:r>
            <a:r>
              <a:rPr lang="ru-RU" sz="1600" b="0" i="1" dirty="0" smtClean="0">
                <a:latin typeface="Monotype Corsiva" panose="03010101010201010101" pitchFamily="66" charset="0"/>
              </a:rPr>
              <a:t>.</a:t>
            </a:r>
            <a:endParaRPr lang="ru-RU" sz="1600" b="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Проект «День рождения»</a:t>
            </a:r>
          </a:p>
        </p:txBody>
      </p:sp>
      <p:pic>
        <p:nvPicPr>
          <p:cNvPr id="7" name="Picture 3" descr="C:\Users\Main\Desktop\Для ЛА\зд.об\IMG_2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688" y="4201407"/>
            <a:ext cx="3366624" cy="26431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579" name="Picture 3" descr="C:\Users\Main\Desktop\к семинару\фото для коллажа\DSC04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85794"/>
            <a:ext cx="4124517" cy="32861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578" name="Picture 2" descr="C:\Users\Main\Desktop\к семинару\фото к презентации\409374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4050339" cy="32861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ddrovesnik.ucoz.ru/_tbkp/2016/ADS_0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1" y="3652756"/>
            <a:ext cx="4246692" cy="2832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Documents and Settings\руководитель\Рабочий стол\фото 2015-2016\поход март 2016\ADS_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445" y="447872"/>
            <a:ext cx="3945841" cy="2591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Documents and Settings\руководитель\Рабочий стол\ADS_9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45024"/>
            <a:ext cx="4267200" cy="2847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Documents and Settings\руководитель\Рабочий стол\ADS_97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65" y="447872"/>
            <a:ext cx="4082280" cy="25910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ddrovesnik.ucoz.ru/_tbkp/2016/SAM_3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9718"/>
            <a:ext cx="3223326" cy="36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27" name="Picture 7" descr="http://ddrovesnik.ucoz.ru/_tbkp/2016/SAM_3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99718"/>
            <a:ext cx="2863443" cy="35472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25" name="Picture 5" descr="http://ddrovesnik.ucoz.ru/_tbkp/2016/SAM_3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1732" y="3645024"/>
            <a:ext cx="3384375" cy="2994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141" y="126876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Российской Шахматной Федерации</a:t>
            </a:r>
          </a:p>
          <a:p>
            <a:pPr marL="0" indent="0">
              <a:buNone/>
            </a:pPr>
            <a:r>
              <a:rPr lang="ru-RU" sz="4400" dirty="0" smtClean="0">
                <a:latin typeface="Monotype Corsiva" panose="03010101010201010101" pitchFamily="66" charset="0"/>
              </a:rPr>
              <a:t>Анна </a:t>
            </a:r>
            <a:r>
              <a:rPr lang="ru-RU" sz="4400" dirty="0" err="1" smtClean="0">
                <a:latin typeface="Monotype Corsiva" panose="03010101010201010101" pitchFamily="66" charset="0"/>
              </a:rPr>
              <a:t>Голотова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09" y="1556792"/>
            <a:ext cx="4038600" cy="2817627"/>
          </a:xfrm>
        </p:spPr>
      </p:pic>
      <p:sp>
        <p:nvSpPr>
          <p:cNvPr id="6" name="TextBox 5"/>
          <p:cNvSpPr txBox="1"/>
          <p:nvPr/>
        </p:nvSpPr>
        <p:spPr>
          <a:xfrm>
            <a:off x="34198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0" name="Rectangle 14"/>
          <p:cNvSpPr>
            <a:spLocks noGrp="1"/>
          </p:cNvSpPr>
          <p:nvPr>
            <p:ph type="body" idx="4294967295"/>
          </p:nvPr>
        </p:nvSpPr>
        <p:spPr>
          <a:xfrm>
            <a:off x="251520" y="476250"/>
            <a:ext cx="8496943" cy="5649913"/>
          </a:xfrm>
        </p:spPr>
        <p:txBody>
          <a:bodyPr/>
          <a:lstStyle/>
          <a:p>
            <a:pPr indent="360000" algn="just">
              <a:buNone/>
            </a:pPr>
            <a:r>
              <a:rPr lang="ru-RU" sz="3000" dirty="0" smtClean="0">
                <a:latin typeface="Times New Roman" pitchFamily="18" charset="0"/>
              </a:rPr>
              <a:t> </a:t>
            </a:r>
          </a:p>
          <a:p>
            <a:pPr indent="360000" algn="just">
              <a:buNone/>
            </a:pPr>
            <a:r>
              <a:rPr lang="ru-RU" sz="3000" b="1" dirty="0" smtClean="0">
                <a:latin typeface="Times New Roman" pitchFamily="18" charset="0"/>
              </a:rPr>
              <a:t>В Центре </a:t>
            </a:r>
            <a:r>
              <a:rPr lang="ru-RU" sz="3000" dirty="0" smtClean="0">
                <a:latin typeface="Times New Roman" pitchFamily="18" charset="0"/>
              </a:rPr>
              <a:t>дается шанс на жизненный успех, </a:t>
            </a:r>
            <a:r>
              <a:rPr lang="ru-RU" sz="3000" b="1" dirty="0" smtClean="0">
                <a:latin typeface="Times New Roman" pitchFamily="18" charset="0"/>
              </a:rPr>
              <a:t>задача воспитанника </a:t>
            </a:r>
            <a:r>
              <a:rPr lang="ru-RU" sz="3000" dirty="0" smtClean="0">
                <a:latin typeface="Times New Roman" pitchFamily="18" charset="0"/>
              </a:rPr>
              <a:t>- использовать этот шанс.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000" dirty="0" smtClean="0">
                <a:latin typeface="Times New Roman" pitchFamily="18" charset="0"/>
              </a:rPr>
              <a:t>	</a:t>
            </a:r>
          </a:p>
          <a:p>
            <a:pPr indent="342900" algn="just">
              <a:buNone/>
            </a:pPr>
            <a:r>
              <a:rPr lang="ru-RU" sz="3000" dirty="0" smtClean="0">
                <a:latin typeface="Times New Roman" pitchFamily="18" charset="0"/>
              </a:rPr>
              <a:t>На практике это означает, что в Центре созданы условия для того, чтобы воспитанники могли научиться самостоятельно решать бытовые, коммуникативные, образовательные проблемы.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	</a:t>
            </a: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2339752" y="274340"/>
            <a:ext cx="6367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0" i="1" dirty="0" smtClean="0">
                <a:latin typeface="+mj-lt"/>
                <a:ea typeface="Times New Roman" pitchFamily="18" charset="0"/>
                <a:cs typeface="Arial" pitchFamily="34" charset="0"/>
              </a:rPr>
              <a:t>Основной принцип реализации программы:  </a:t>
            </a:r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"От обучения к сопровождению. От сопровождения - к самостоятельной жизни."</a:t>
            </a:r>
            <a:endParaRPr lang="ru-RU" i="1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1412776"/>
          <a:ext cx="8568952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57200" y="5089525"/>
            <a:ext cx="868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r>
              <a:rPr lang="ru-RU" sz="2000" b="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endParaRPr lang="ru-RU" sz="2000" b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endParaRPr lang="ru-RU" sz="2000" dirty="0">
              <a:solidFill>
                <a:srgbClr val="722600"/>
              </a:solidFill>
              <a:latin typeface="Arial" charset="0"/>
              <a:cs typeface="+mn-cs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85786" y="188640"/>
            <a:ext cx="69659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722600"/>
                </a:solidFill>
                <a:latin typeface="Times New Roman" pitchFamily="18" charset="0"/>
                <a:cs typeface="Times New Roman" pitchFamily="18" charset="0"/>
              </a:rPr>
              <a:t>Социальный проект компании ТЕЛЕ-2.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 кабинета по развитию социально-бытовых навыков и самостоятельного обслуживания 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Arial" charset="0"/>
              </a:rPr>
              <a:t>    </a:t>
            </a:r>
            <a:endParaRPr lang="ru-RU" dirty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27650" name="Picture 2" descr="C:\Users\Main\Desktop\к семинару\фото к презентации\409374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20859920"/>
            <a:ext cx="2772000" cy="27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bevelB h="101600"/>
          </a:sp3d>
        </p:spPr>
      </p:pic>
      <p:pic>
        <p:nvPicPr>
          <p:cNvPr id="12" name="Picture 2" descr="C:\Users\Main\Desktop\к семинару\фото к презентации\409374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44" y="-20707520"/>
            <a:ext cx="2772000" cy="27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bevelB h="101600"/>
          </a:sp3d>
        </p:spPr>
      </p:pic>
      <p:pic>
        <p:nvPicPr>
          <p:cNvPr id="2" name="Picture 2" descr="C:\Users\Main\Desktop\новости 18 ноября 2015\Фотоотчет_18.11.15_Ровесник\Фотоотчет_18.11.15_Ровесник\DSC0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104457" cy="25200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7" name="Picture 3" descr="C:\Users\Main\Desktop\новости 18 ноября 2015\Фотоотчет_18.11.15_Ровесник\Фотоотчет_18.11.15_Ровесник\DSC0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4320480" cy="244827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8" name="Picture 4" descr="C:\Users\Main\Desktop\0ABCCC9E9C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5"/>
            <a:ext cx="3024336" cy="244827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9" name="Picture 5" descr="C:\Users\Main\Desktop\77hV1E_i0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4320480" cy="250825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Main\Desktop\к семинару\фото к презентации\403772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952328" cy="1944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549729"/>
            <a:ext cx="9144000" cy="6308271"/>
            <a:chOff x="144" y="624"/>
            <a:chExt cx="5376" cy="3660"/>
          </a:xfrm>
        </p:grpSpPr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3378" y="624"/>
              <a:ext cx="1782" cy="710"/>
            </a:xfrm>
            <a:prstGeom prst="cloudCallout">
              <a:avLst>
                <a:gd name="adj1" fmla="val -31838"/>
                <a:gd name="adj2" fmla="val 174218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" name="AutoShape 53"/>
            <p:cNvSpPr>
              <a:spLocks noChangeArrowheads="1"/>
            </p:cNvSpPr>
            <p:nvPr/>
          </p:nvSpPr>
          <p:spPr bwMode="auto">
            <a:xfrm>
              <a:off x="144" y="3507"/>
              <a:ext cx="1469" cy="626"/>
            </a:xfrm>
            <a:prstGeom prst="cloudCallout">
              <a:avLst>
                <a:gd name="adj1" fmla="val 102954"/>
                <a:gd name="adj2" fmla="val 21759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dirty="0" smtClean="0">
                  <a:solidFill>
                    <a:srgbClr val="561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Прокуратура МО</a:t>
              </a:r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" name="AutoShape 52"/>
            <p:cNvSpPr>
              <a:spLocks noChangeArrowheads="1"/>
            </p:cNvSpPr>
            <p:nvPr/>
          </p:nvSpPr>
          <p:spPr bwMode="auto">
            <a:xfrm>
              <a:off x="1647" y="3465"/>
              <a:ext cx="1185" cy="671"/>
            </a:xfrm>
            <a:prstGeom prst="cloudCallout">
              <a:avLst>
                <a:gd name="adj1" fmla="val 82792"/>
                <a:gd name="adj2" fmla="val -41204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5" name="AutoShape 51"/>
            <p:cNvSpPr>
              <a:spLocks noChangeArrowheads="1"/>
            </p:cNvSpPr>
            <p:nvPr/>
          </p:nvSpPr>
          <p:spPr bwMode="auto">
            <a:xfrm>
              <a:off x="3933" y="3552"/>
              <a:ext cx="1587" cy="732"/>
            </a:xfrm>
            <a:prstGeom prst="cloudCallout">
              <a:avLst>
                <a:gd name="adj1" fmla="val -81921"/>
                <a:gd name="adj2" fmla="val -17046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50"/>
            <p:cNvSpPr>
              <a:spLocks noChangeArrowheads="1"/>
            </p:cNvSpPr>
            <p:nvPr/>
          </p:nvSpPr>
          <p:spPr bwMode="auto">
            <a:xfrm>
              <a:off x="3763" y="2668"/>
              <a:ext cx="1673" cy="870"/>
            </a:xfrm>
            <a:prstGeom prst="cloudCallout">
              <a:avLst>
                <a:gd name="adj1" fmla="val -66486"/>
                <a:gd name="adj2" fmla="val 35185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49"/>
            <p:cNvSpPr>
              <a:spLocks noChangeArrowheads="1"/>
            </p:cNvSpPr>
            <p:nvPr/>
          </p:nvSpPr>
          <p:spPr bwMode="auto">
            <a:xfrm rot="10800000" flipV="1">
              <a:off x="2888" y="3606"/>
              <a:ext cx="966" cy="539"/>
            </a:xfrm>
            <a:prstGeom prst="cloudCallout">
              <a:avLst>
                <a:gd name="adj1" fmla="val -79708"/>
                <a:gd name="adj2" fmla="val 77083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dirty="0" smtClean="0">
                  <a:solidFill>
                    <a:srgbClr val="561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Отель «Азимут»</a:t>
              </a:r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48"/>
            <p:cNvSpPr>
              <a:spLocks noChangeArrowheads="1"/>
            </p:cNvSpPr>
            <p:nvPr/>
          </p:nvSpPr>
          <p:spPr bwMode="auto">
            <a:xfrm>
              <a:off x="3806" y="1922"/>
              <a:ext cx="1524" cy="788"/>
            </a:xfrm>
            <a:prstGeom prst="cloudCallout">
              <a:avLst>
                <a:gd name="adj1" fmla="val -46194"/>
                <a:gd name="adj2" fmla="val 65509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9" name="AutoShape 47"/>
            <p:cNvSpPr>
              <a:spLocks noChangeArrowheads="1"/>
            </p:cNvSpPr>
            <p:nvPr/>
          </p:nvSpPr>
          <p:spPr bwMode="auto">
            <a:xfrm>
              <a:off x="3630" y="1342"/>
              <a:ext cx="1596" cy="580"/>
            </a:xfrm>
            <a:prstGeom prst="cloudCallout">
              <a:avLst>
                <a:gd name="adj1" fmla="val -32000"/>
                <a:gd name="adj2" fmla="val 115106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144" y="2751"/>
              <a:ext cx="1799" cy="691"/>
            </a:xfrm>
            <a:prstGeom prst="cloudCallout">
              <a:avLst>
                <a:gd name="adj1" fmla="val 70981"/>
                <a:gd name="adj2" fmla="val 79690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1985" y="749"/>
              <a:ext cx="1270" cy="989"/>
            </a:xfrm>
            <a:prstGeom prst="cloudCallout">
              <a:avLst>
                <a:gd name="adj1" fmla="val 48708"/>
                <a:gd name="adj2" fmla="val 96875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144" y="791"/>
              <a:ext cx="1714" cy="1044"/>
            </a:xfrm>
            <a:prstGeom prst="cloudCallout">
              <a:avLst>
                <a:gd name="adj1" fmla="val 47639"/>
                <a:gd name="adj2" fmla="val 90833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4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0" y="1584"/>
              <a:ext cx="134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728" y="1104"/>
              <a:ext cx="100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784" y="768"/>
              <a:ext cx="1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10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936" y="1728"/>
              <a:ext cx="115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224" y="230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176" y="3120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324" y="3089"/>
              <a:ext cx="172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546" y="3590"/>
              <a:ext cx="122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228" y="3414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84" y="2736"/>
              <a:ext cx="1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40" y="2160"/>
              <a:ext cx="1407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2" name="AutoShape 44"/>
            <p:cNvSpPr>
              <a:spLocks noChangeArrowheads="1"/>
            </p:cNvSpPr>
            <p:nvPr/>
          </p:nvSpPr>
          <p:spPr bwMode="auto">
            <a:xfrm>
              <a:off x="144" y="1961"/>
              <a:ext cx="1799" cy="752"/>
            </a:xfrm>
            <a:prstGeom prst="cloudCallout">
              <a:avLst>
                <a:gd name="adj1" fmla="val 86917"/>
                <a:gd name="adj2" fmla="val 81944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79512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2996952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500" dirty="0" smtClean="0">
                <a:solidFill>
                  <a:srgbClr val="561D00"/>
                </a:solidFill>
                <a:latin typeface="Times New Roman" pitchFamily="18" charset="0"/>
              </a:rPr>
              <a:t>ГОБУМП «Региональный центр взаимодействия гражданского и патриотического воспитания»</a:t>
            </a:r>
            <a:endParaRPr lang="ru-RU" sz="1500" dirty="0">
              <a:solidFill>
                <a:srgbClr val="561D00"/>
              </a:solidFill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1052736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Паломнический духовно-культурный центр Мурманской и </a:t>
            </a:r>
            <a:r>
              <a:rPr lang="ru-RU" dirty="0" err="1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Мончегорской</a:t>
            </a:r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епархии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5816" y="5733256"/>
            <a:ext cx="148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Волонтеры</a:t>
            </a:r>
            <a:endParaRPr lang="ru-RU" sz="2000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98072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Следственное Управление Следственного Комитета РФ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429309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latin typeface="Times New Roman" pitchFamily="18" charset="0"/>
              </a:rPr>
              <a:t>Некоммерческий фонд поддержки сотрудников ФСБ МО «Щит»</a:t>
            </a:r>
            <a:endParaRPr lang="ru-RU" dirty="0">
              <a:solidFill>
                <a:srgbClr val="561D00"/>
              </a:solidFill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80112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МБУ «Объединение молодежных центров и клубов»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91672" y="4293096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Мурманский дом инвалидов и престарелых</a:t>
            </a:r>
            <a:endParaRPr lang="ru-RU" sz="2000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12160" y="1772816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Члены Попечительского совета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00192" y="2996952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ГОБУЗ «Мурманский областной дом ребенка»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04248" y="5733256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Совет ветеранов партизанских отрядов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8509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Проект «Старшая сестра»</a:t>
            </a:r>
          </a:p>
        </p:txBody>
      </p:sp>
      <p:pic>
        <p:nvPicPr>
          <p:cNvPr id="7" name="Содержимое 8" descr="WP_20151126_18_01_15_Pro.jpg"/>
          <p:cNvPicPr>
            <a:picLocks noChangeAspect="1"/>
          </p:cNvPicPr>
          <p:nvPr/>
        </p:nvPicPr>
        <p:blipFill>
          <a:blip r:embed="rId2" cstate="print"/>
          <a:srcRect t="11879" b="17930"/>
          <a:stretch>
            <a:fillRect/>
          </a:stretch>
        </p:blipFill>
        <p:spPr>
          <a:xfrm>
            <a:off x="251520" y="3929066"/>
            <a:ext cx="3960440" cy="2928934"/>
          </a:xfrm>
          <a:prstGeom prst="rect">
            <a:avLst/>
          </a:prstGeom>
          <a:ln w="12700" cap="flat" cmpd="sng">
            <a:solidFill>
              <a:schemeClr val="tx1"/>
            </a:solidFill>
          </a:ln>
          <a:effectLst/>
        </p:spPr>
      </p:pic>
      <p:pic>
        <p:nvPicPr>
          <p:cNvPr id="8" name="Содержимое 6" descr="WP_20151201_16_38_59_Pro.jpg"/>
          <p:cNvPicPr>
            <a:picLocks noChangeAspect="1"/>
          </p:cNvPicPr>
          <p:nvPr/>
        </p:nvPicPr>
        <p:blipFill>
          <a:blip r:embed="rId3" cstate="print"/>
          <a:srcRect b="13598"/>
          <a:stretch>
            <a:fillRect/>
          </a:stretch>
        </p:blipFill>
        <p:spPr>
          <a:xfrm>
            <a:off x="4499992" y="3905672"/>
            <a:ext cx="4032447" cy="2952328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pic>
        <p:nvPicPr>
          <p:cNvPr id="9" name="Содержимое 5" descr="семинар1 (2).jpg"/>
          <p:cNvPicPr>
            <a:picLocks noChangeAspect="1"/>
          </p:cNvPicPr>
          <p:nvPr/>
        </p:nvPicPr>
        <p:blipFill>
          <a:blip r:embed="rId4" cstate="print"/>
          <a:srcRect t="4358" b="21246"/>
          <a:stretch>
            <a:fillRect/>
          </a:stretch>
        </p:blipFill>
        <p:spPr>
          <a:xfrm>
            <a:off x="611560" y="764704"/>
            <a:ext cx="3427458" cy="2924944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</p:pic>
      <p:pic>
        <p:nvPicPr>
          <p:cNvPr id="10" name="Содержимое 5" descr="WP_20151208_16_37_51_Pro.jpg"/>
          <p:cNvPicPr>
            <a:picLocks noChangeAspect="1"/>
          </p:cNvPicPr>
          <p:nvPr/>
        </p:nvPicPr>
        <p:blipFill>
          <a:blip r:embed="rId5" cstate="print"/>
          <a:srcRect t="888" b="15625"/>
          <a:stretch>
            <a:fillRect/>
          </a:stretch>
        </p:blipFill>
        <p:spPr>
          <a:xfrm>
            <a:off x="4788024" y="764704"/>
            <a:ext cx="3456384" cy="2938917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drovesnik.ucoz.ru/_tbkp/2015/DSC_0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4177047" cy="2786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http://ddrovesnik.ucoz.ru/_tbkp/2015/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6948502" cy="2643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C:\Users\Main\Desktop\2014-2015 детский дом\мероприятия\к семинару\фото к презентации\4037710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571480"/>
            <a:ext cx="4185663" cy="2786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ddrovesnik.ucoz.ru/_tbkp/2015/20150528_11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752979" cy="2970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://ddrovesnik.ucoz.ru/_tbkp/2015/WP_20150528_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357454" cy="419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4" name="Picture 2" descr="http://ddrovesnik.ucoz.ru/_tbkp/2015/4ytuNUdhu_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2357454" cy="4199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Волонтеры</a:t>
            </a:r>
          </a:p>
        </p:txBody>
      </p:sp>
      <p:pic>
        <p:nvPicPr>
          <p:cNvPr id="6" name="Picture 3" descr="C:\Users\Main\Desktop\Для ЛА\коммуникати\jd5Le76Gv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511639" cy="31432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C:\Users\Main\Desktop\фото для коллажа\jMuhkPSDr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320480" cy="3068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2" descr="C:\Users\Main\Desktop\амвей\амвей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15600" y="-6215130"/>
            <a:ext cx="3600000" cy="2700000"/>
          </a:xfrm>
          <a:prstGeom prst="rect">
            <a:avLst/>
          </a:prstGeom>
          <a:noFill/>
        </p:spPr>
      </p:pic>
      <p:pic>
        <p:nvPicPr>
          <p:cNvPr id="19" name="Picture 1" descr="C:\Users\Main\Desktop\к семинару\амвей\DSC07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1918"/>
            <a:ext cx="3714776" cy="2786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3" name="Picture 5" descr="C:\Users\Main\Desktop\0zshpp0jI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92696"/>
            <a:ext cx="4286280" cy="2857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">
  <a:themeElements>
    <a:clrScheme name="73 2">
      <a:dk1>
        <a:srgbClr val="000000"/>
      </a:dk1>
      <a:lt1>
        <a:srgbClr val="99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AFFCA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3 2">
        <a:dk1>
          <a:srgbClr val="000000"/>
        </a:dk1>
        <a:lt1>
          <a:srgbClr val="99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A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223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Verdana</vt:lpstr>
      <vt:lpstr>73</vt:lpstr>
      <vt:lpstr> ГОСУДАРСТВЕННОЕ ОБЛАСТНОЕ ОБРАЗОВАТЕЛЬНОЕ УЧРЕЖДЕНИЕ ДЛЯ ДЕТЕЙ - СИРОТ И ДЕТЕЙ,  ОСТАВШИХСЯ БЕЗ ПОПЕЧЕНИЯ РОДИТЕЛЕЙ, «МУРМАНСКИЙ ЦЕНТР ПОМОЩИ ДЕТЯМ,  ОСТАВШИМСЯ БЕЗ ПОПЕЧЕНИЯ РОДИТЕЛЕЙ, «РОВЕСНИК»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«Старшая сестра»</vt:lpstr>
      <vt:lpstr>Презентация PowerPoint</vt:lpstr>
      <vt:lpstr>Презентация PowerPoint</vt:lpstr>
      <vt:lpstr>Волонтеры</vt:lpstr>
      <vt:lpstr>Проект «День рождения»</vt:lpstr>
      <vt:lpstr>Презентация PowerPoint</vt:lpstr>
      <vt:lpstr>Презентация PowerPoint</vt:lpstr>
      <vt:lpstr>Презентация PowerPoint</vt:lpstr>
    </vt:vector>
  </TitlesOfParts>
  <Company>СКО школа-интернат 3-4 вида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dom</cp:lastModifiedBy>
  <cp:revision>105</cp:revision>
  <dcterms:created xsi:type="dcterms:W3CDTF">2014-08-29T11:09:31Z</dcterms:created>
  <dcterms:modified xsi:type="dcterms:W3CDTF">2016-04-21T07:50:19Z</dcterms:modified>
</cp:coreProperties>
</file>